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entury Gothic Paneuropean" panose="020B0604020202020204" charset="0"/>
      <p:regular r:id="rId23"/>
    </p:embeddedFont>
    <p:embeddedFont>
      <p:font typeface="Century Gothic Paneuropean Bold" panose="020B0604020202020204" charset="0"/>
      <p:regular r:id="rId24"/>
    </p:embeddedFont>
    <p:embeddedFont>
      <p:font typeface="DM Sans" pitchFamily="2" charset="0"/>
      <p:regular r:id="rId25"/>
    </p:embeddedFont>
    <p:embeddedFont>
      <p:font typeface="DM Sans Bold" panose="020B0604020202020204" charset="0"/>
      <p:regular r:id="rId26"/>
    </p:embeddedFont>
    <p:embeddedFont>
      <p:font typeface="Dynapuff Condensed" panose="020B0604020202020204" charset="0"/>
      <p:regular r:id="rId27"/>
    </p:embeddedFont>
    <p:embeddedFont>
      <p:font typeface="Dynapuff SemiCondense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2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2006378" y="-607789"/>
            <a:ext cx="12194945" cy="10554168"/>
          </a:xfrm>
          <a:custGeom>
            <a:avLst/>
            <a:gdLst/>
            <a:ahLst/>
            <a:cxnLst/>
            <a:rect l="l" t="t" r="r" b="b"/>
            <a:pathLst>
              <a:path w="12194945" h="10554168">
                <a:moveTo>
                  <a:pt x="0" y="0"/>
                </a:moveTo>
                <a:lnTo>
                  <a:pt x="12194945" y="0"/>
                </a:lnTo>
                <a:lnTo>
                  <a:pt x="12194945" y="10554168"/>
                </a:lnTo>
                <a:lnTo>
                  <a:pt x="0" y="10554168"/>
                </a:lnTo>
                <a:lnTo>
                  <a:pt x="0" y="0"/>
                </a:lnTo>
                <a:close/>
              </a:path>
            </a:pathLst>
          </a:custGeom>
          <a:blipFill>
            <a:blip r:embed="rId2">
              <a:alphaModFix amt="40000"/>
            </a:blip>
            <a:stretch>
              <a:fillRect b="-4280"/>
            </a:stretch>
          </a:blipFill>
        </p:spPr>
        <p:txBody>
          <a:bodyPr/>
          <a:lstStyle/>
          <a:p>
            <a:endParaRPr lang="en-IN"/>
          </a:p>
        </p:txBody>
      </p:sp>
      <p:sp>
        <p:nvSpPr>
          <p:cNvPr id="3" name="Freeform 3"/>
          <p:cNvSpPr/>
          <p:nvPr/>
        </p:nvSpPr>
        <p:spPr>
          <a:xfrm>
            <a:off x="5395457" y="3994150"/>
            <a:ext cx="5692389" cy="1872772"/>
          </a:xfrm>
          <a:custGeom>
            <a:avLst/>
            <a:gdLst/>
            <a:ahLst/>
            <a:cxnLst/>
            <a:rect l="l" t="t" r="r" b="b"/>
            <a:pathLst>
              <a:path w="5692389" h="1872772">
                <a:moveTo>
                  <a:pt x="0" y="0"/>
                </a:moveTo>
                <a:lnTo>
                  <a:pt x="5692388" y="0"/>
                </a:lnTo>
                <a:lnTo>
                  <a:pt x="5692388" y="1872772"/>
                </a:lnTo>
                <a:lnTo>
                  <a:pt x="0" y="1872772"/>
                </a:lnTo>
                <a:lnTo>
                  <a:pt x="0" y="0"/>
                </a:lnTo>
                <a:close/>
              </a:path>
            </a:pathLst>
          </a:custGeom>
          <a:blipFill>
            <a:blip r:embed="rId3">
              <a:alphaModFix amt="96000"/>
              <a:extLst>
                <a:ext uri="{96DAC541-7B7A-43D3-8B79-37D633B846F1}">
                  <asvg:svgBlip xmlns:asvg="http://schemas.microsoft.com/office/drawing/2016/SVG/main" r:embed="rId4"/>
                </a:ext>
              </a:extLst>
            </a:blip>
            <a:stretch>
              <a:fillRect b="-22975"/>
            </a:stretch>
          </a:blipFill>
        </p:spPr>
        <p:txBody>
          <a:bodyPr/>
          <a:lstStyle/>
          <a:p>
            <a:endParaRPr lang="en-IN"/>
          </a:p>
        </p:txBody>
      </p:sp>
      <p:sp>
        <p:nvSpPr>
          <p:cNvPr id="4" name="Freeform 4"/>
          <p:cNvSpPr/>
          <p:nvPr/>
        </p:nvSpPr>
        <p:spPr>
          <a:xfrm>
            <a:off x="4859001" y="9726923"/>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315003" y="413953"/>
            <a:ext cx="14403196" cy="2191287"/>
          </a:xfrm>
          <a:custGeom>
            <a:avLst/>
            <a:gdLst/>
            <a:ahLst/>
            <a:cxnLst/>
            <a:rect l="l" t="t" r="r" b="b"/>
            <a:pathLst>
              <a:path w="14403196" h="2191287">
                <a:moveTo>
                  <a:pt x="0" y="0"/>
                </a:moveTo>
                <a:lnTo>
                  <a:pt x="14403196" y="0"/>
                </a:lnTo>
                <a:lnTo>
                  <a:pt x="14403196" y="2191287"/>
                </a:lnTo>
                <a:lnTo>
                  <a:pt x="0" y="2191287"/>
                </a:lnTo>
                <a:lnTo>
                  <a:pt x="0" y="0"/>
                </a:lnTo>
                <a:close/>
              </a:path>
            </a:pathLst>
          </a:custGeom>
          <a:blipFill>
            <a:blip r:embed="rId7"/>
            <a:stretch>
              <a:fillRect t="-7037" b="-7037"/>
            </a:stretch>
          </a:blipFill>
        </p:spPr>
        <p:txBody>
          <a:bodyPr/>
          <a:lstStyle/>
          <a:p>
            <a:endParaRPr lang="en-IN"/>
          </a:p>
        </p:txBody>
      </p:sp>
      <p:sp>
        <p:nvSpPr>
          <p:cNvPr id="6" name="Freeform 6"/>
          <p:cNvSpPr/>
          <p:nvPr/>
        </p:nvSpPr>
        <p:spPr>
          <a:xfrm>
            <a:off x="4555209" y="6456374"/>
            <a:ext cx="8516601" cy="2801926"/>
          </a:xfrm>
          <a:custGeom>
            <a:avLst/>
            <a:gdLst/>
            <a:ahLst/>
            <a:cxnLst/>
            <a:rect l="l" t="t" r="r" b="b"/>
            <a:pathLst>
              <a:path w="8516601" h="2801926">
                <a:moveTo>
                  <a:pt x="0" y="0"/>
                </a:moveTo>
                <a:lnTo>
                  <a:pt x="8516601" y="0"/>
                </a:lnTo>
                <a:lnTo>
                  <a:pt x="8516601" y="2801926"/>
                </a:lnTo>
                <a:lnTo>
                  <a:pt x="0" y="2801926"/>
                </a:lnTo>
                <a:lnTo>
                  <a:pt x="0" y="0"/>
                </a:lnTo>
                <a:close/>
              </a:path>
            </a:pathLst>
          </a:custGeom>
          <a:blipFill>
            <a:blip r:embed="rId3">
              <a:alphaModFix amt="96000"/>
              <a:extLst>
                <a:ext uri="{96DAC541-7B7A-43D3-8B79-37D633B846F1}">
                  <asvg:svgBlip xmlns:asvg="http://schemas.microsoft.com/office/drawing/2016/SVG/main" r:embed="rId4"/>
                </a:ext>
              </a:extLst>
            </a:blip>
            <a:stretch>
              <a:fillRect b="-22975"/>
            </a:stretch>
          </a:blipFill>
        </p:spPr>
        <p:txBody>
          <a:bodyPr/>
          <a:lstStyle/>
          <a:p>
            <a:endParaRPr lang="en-IN"/>
          </a:p>
        </p:txBody>
      </p:sp>
      <p:sp>
        <p:nvSpPr>
          <p:cNvPr id="7" name="TextBox 7"/>
          <p:cNvSpPr txBox="1"/>
          <p:nvPr/>
        </p:nvSpPr>
        <p:spPr>
          <a:xfrm>
            <a:off x="6280730" y="7096126"/>
            <a:ext cx="8277653" cy="3190874"/>
          </a:xfrm>
          <a:prstGeom prst="rect">
            <a:avLst/>
          </a:prstGeom>
        </p:spPr>
        <p:txBody>
          <a:bodyPr lIns="0" tIns="0" rIns="0" bIns="0" rtlCol="0" anchor="t">
            <a:spAutoFit/>
          </a:bodyPr>
          <a:lstStyle/>
          <a:p>
            <a:pPr algn="l">
              <a:lnSpc>
                <a:spcPts val="4200"/>
              </a:lnSpc>
            </a:pPr>
            <a:r>
              <a:rPr lang="en-US" sz="3000">
                <a:solidFill>
                  <a:srgbClr val="000000"/>
                </a:solidFill>
                <a:latin typeface="Dynapuff SemiCondensed"/>
                <a:ea typeface="Dynapuff SemiCondensed"/>
                <a:cs typeface="Dynapuff SemiCondensed"/>
                <a:sym typeface="Dynapuff SemiCondensed"/>
              </a:rPr>
              <a:t>Dipak  Baidya    --     22285</a:t>
            </a:r>
          </a:p>
          <a:p>
            <a:pPr algn="l">
              <a:lnSpc>
                <a:spcPts val="4200"/>
              </a:lnSpc>
            </a:pPr>
            <a:r>
              <a:rPr lang="en-US" sz="3000">
                <a:solidFill>
                  <a:srgbClr val="000000"/>
                </a:solidFill>
                <a:latin typeface="Dynapuff SemiCondensed"/>
                <a:ea typeface="Dynapuff SemiCondensed"/>
                <a:cs typeface="Dynapuff SemiCondensed"/>
                <a:sym typeface="Dynapuff SemiCondensed"/>
              </a:rPr>
              <a:t>Rohit  Temkar     --     22284</a:t>
            </a:r>
          </a:p>
          <a:p>
            <a:pPr algn="l">
              <a:lnSpc>
                <a:spcPts val="4200"/>
              </a:lnSpc>
            </a:pPr>
            <a:r>
              <a:rPr lang="en-US" sz="3000">
                <a:solidFill>
                  <a:srgbClr val="000000"/>
                </a:solidFill>
                <a:latin typeface="Dynapuff SemiCondensed"/>
                <a:ea typeface="Dynapuff SemiCondensed"/>
                <a:cs typeface="Dynapuff SemiCondensed"/>
                <a:sym typeface="Dynapuff SemiCondensed"/>
              </a:rPr>
              <a:t>Pradeep  Bhosale --   22260</a:t>
            </a:r>
          </a:p>
          <a:p>
            <a:pPr algn="l">
              <a:lnSpc>
                <a:spcPts val="4200"/>
              </a:lnSpc>
            </a:pPr>
            <a:r>
              <a:rPr lang="en-US" sz="3000">
                <a:solidFill>
                  <a:srgbClr val="000000"/>
                </a:solidFill>
                <a:latin typeface="Dynapuff SemiCondensed"/>
                <a:ea typeface="Dynapuff SemiCondensed"/>
                <a:cs typeface="Dynapuff SemiCondensed"/>
                <a:sym typeface="Dynapuff SemiCondensed"/>
              </a:rPr>
              <a:t>Shubh  Pyasi        --    22279</a:t>
            </a:r>
          </a:p>
          <a:p>
            <a:pPr algn="l">
              <a:lnSpc>
                <a:spcPts val="4200"/>
              </a:lnSpc>
            </a:pPr>
            <a:endParaRPr lang="en-US" sz="3000">
              <a:solidFill>
                <a:srgbClr val="000000"/>
              </a:solidFill>
              <a:latin typeface="Dynapuff SemiCondensed"/>
              <a:ea typeface="Dynapuff SemiCondensed"/>
              <a:cs typeface="Dynapuff SemiCondensed"/>
              <a:sym typeface="Dynapuff SemiCondensed"/>
            </a:endParaRPr>
          </a:p>
          <a:p>
            <a:pPr algn="l">
              <a:lnSpc>
                <a:spcPts val="4200"/>
              </a:lnSpc>
            </a:pPr>
            <a:r>
              <a:rPr lang="en-US" sz="3000">
                <a:solidFill>
                  <a:srgbClr val="000000"/>
                </a:solidFill>
                <a:latin typeface="Dynapuff SemiCondensed"/>
                <a:ea typeface="Dynapuff SemiCondensed"/>
                <a:cs typeface="Dynapuff SemiCondensed"/>
                <a:sym typeface="Dynapuff SemiCondensed"/>
              </a:rPr>
              <a:t>                                </a:t>
            </a:r>
          </a:p>
        </p:txBody>
      </p:sp>
      <p:sp>
        <p:nvSpPr>
          <p:cNvPr id="8" name="TextBox 8"/>
          <p:cNvSpPr txBox="1"/>
          <p:nvPr/>
        </p:nvSpPr>
        <p:spPr>
          <a:xfrm>
            <a:off x="4240939" y="1907793"/>
            <a:ext cx="12357235" cy="1784986"/>
          </a:xfrm>
          <a:prstGeom prst="rect">
            <a:avLst/>
          </a:prstGeom>
        </p:spPr>
        <p:txBody>
          <a:bodyPr lIns="0" tIns="0" rIns="0" bIns="0" rtlCol="0" anchor="t">
            <a:spAutoFit/>
          </a:bodyPr>
          <a:lstStyle/>
          <a:p>
            <a:pPr algn="l">
              <a:lnSpc>
                <a:spcPts val="7139"/>
              </a:lnSpc>
            </a:pPr>
            <a:endParaRPr/>
          </a:p>
          <a:p>
            <a:pPr algn="l">
              <a:lnSpc>
                <a:spcPts val="7139"/>
              </a:lnSpc>
            </a:pPr>
            <a:r>
              <a:rPr lang="en-US" sz="5099" spc="152">
                <a:solidFill>
                  <a:srgbClr val="000000"/>
                </a:solidFill>
                <a:latin typeface="Dynapuff Condensed"/>
                <a:ea typeface="Dynapuff Condensed"/>
                <a:cs typeface="Dynapuff Condensed"/>
                <a:sym typeface="Dynapuff Condensed"/>
              </a:rPr>
              <a:t>GROUP TITLE : MEDICAL DIAGNOSIS                                 </a:t>
            </a:r>
          </a:p>
        </p:txBody>
      </p:sp>
      <p:sp>
        <p:nvSpPr>
          <p:cNvPr id="9" name="TextBox 9"/>
          <p:cNvSpPr txBox="1"/>
          <p:nvPr/>
        </p:nvSpPr>
        <p:spPr>
          <a:xfrm>
            <a:off x="7470302" y="6512213"/>
            <a:ext cx="9407798" cy="589915"/>
          </a:xfrm>
          <a:prstGeom prst="rect">
            <a:avLst/>
          </a:prstGeom>
        </p:spPr>
        <p:txBody>
          <a:bodyPr lIns="0" tIns="0" rIns="0" bIns="0" rtlCol="0" anchor="t">
            <a:spAutoFit/>
          </a:bodyPr>
          <a:lstStyle/>
          <a:p>
            <a:pPr algn="l">
              <a:lnSpc>
                <a:spcPts val="4760"/>
              </a:lnSpc>
            </a:pPr>
            <a:r>
              <a:rPr lang="en-US" sz="3400">
                <a:solidFill>
                  <a:srgbClr val="000000"/>
                </a:solidFill>
                <a:latin typeface="Dynapuff Condensed"/>
                <a:ea typeface="Dynapuff Condensed"/>
                <a:cs typeface="Dynapuff Condensed"/>
                <a:sym typeface="Dynapuff Condensed"/>
              </a:rPr>
              <a:t>GROUP MEMBERS </a:t>
            </a:r>
          </a:p>
        </p:txBody>
      </p:sp>
      <p:sp>
        <p:nvSpPr>
          <p:cNvPr id="10" name="TextBox 10"/>
          <p:cNvSpPr txBox="1"/>
          <p:nvPr/>
        </p:nvSpPr>
        <p:spPr>
          <a:xfrm>
            <a:off x="5395457" y="3917950"/>
            <a:ext cx="9407798" cy="1225550"/>
          </a:xfrm>
          <a:prstGeom prst="rect">
            <a:avLst/>
          </a:prstGeom>
        </p:spPr>
        <p:txBody>
          <a:bodyPr lIns="0" tIns="0" rIns="0" bIns="0" rtlCol="0" anchor="t">
            <a:spAutoFit/>
          </a:bodyPr>
          <a:lstStyle/>
          <a:p>
            <a:pPr algn="l">
              <a:lnSpc>
                <a:spcPts val="4900"/>
              </a:lnSpc>
            </a:pPr>
            <a:endParaRPr/>
          </a:p>
          <a:p>
            <a:pPr algn="l">
              <a:lnSpc>
                <a:spcPts val="4900"/>
              </a:lnSpc>
            </a:pPr>
            <a:r>
              <a:rPr lang="en-US" sz="3500">
                <a:solidFill>
                  <a:srgbClr val="000000"/>
                </a:solidFill>
                <a:latin typeface="Dynapuff Condensed"/>
                <a:ea typeface="Dynapuff Condensed"/>
                <a:cs typeface="Dynapuff Condensed"/>
                <a:sym typeface="Dynapuff Condensed"/>
              </a:rPr>
              <a:t> GUIDE’S NAME: Prof. Pooja Patil                                 </a:t>
            </a:r>
          </a:p>
        </p:txBody>
      </p:sp>
      <p:sp>
        <p:nvSpPr>
          <p:cNvPr id="11" name="Freeform 11"/>
          <p:cNvSpPr/>
          <p:nvPr/>
        </p:nvSpPr>
        <p:spPr>
          <a:xfrm rot="-5814474">
            <a:off x="15114903" y="6885279"/>
            <a:ext cx="2966542" cy="3256682"/>
          </a:xfrm>
          <a:custGeom>
            <a:avLst/>
            <a:gdLst/>
            <a:ahLst/>
            <a:cxnLst/>
            <a:rect l="l" t="t" r="r" b="b"/>
            <a:pathLst>
              <a:path w="2966542" h="3256682">
                <a:moveTo>
                  <a:pt x="0" y="0"/>
                </a:moveTo>
                <a:lnTo>
                  <a:pt x="2966542" y="0"/>
                </a:lnTo>
                <a:lnTo>
                  <a:pt x="2966542" y="3256683"/>
                </a:lnTo>
                <a:lnTo>
                  <a:pt x="0" y="3256683"/>
                </a:lnTo>
                <a:lnTo>
                  <a:pt x="0" y="0"/>
                </a:lnTo>
                <a:close/>
              </a:path>
            </a:pathLst>
          </a:custGeom>
          <a:blipFill>
            <a:blip r:embed="rId8">
              <a:alphaModFix amt="89000"/>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Freeform 12"/>
          <p:cNvSpPr/>
          <p:nvPr/>
        </p:nvSpPr>
        <p:spPr>
          <a:xfrm>
            <a:off x="593817" y="7701925"/>
            <a:ext cx="2346862" cy="2244454"/>
          </a:xfrm>
          <a:custGeom>
            <a:avLst/>
            <a:gdLst/>
            <a:ahLst/>
            <a:cxnLst/>
            <a:rect l="l" t="t" r="r" b="b"/>
            <a:pathLst>
              <a:path w="2346862" h="2244454">
                <a:moveTo>
                  <a:pt x="0" y="0"/>
                </a:moveTo>
                <a:lnTo>
                  <a:pt x="2346862" y="0"/>
                </a:lnTo>
                <a:lnTo>
                  <a:pt x="2346862" y="2244454"/>
                </a:lnTo>
                <a:lnTo>
                  <a:pt x="0" y="22444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3446" y="278370"/>
            <a:ext cx="9793464" cy="4792768"/>
          </a:xfrm>
          <a:custGeom>
            <a:avLst/>
            <a:gdLst/>
            <a:ahLst/>
            <a:cxnLst/>
            <a:rect l="l" t="t" r="r" b="b"/>
            <a:pathLst>
              <a:path w="9793464" h="4792768">
                <a:moveTo>
                  <a:pt x="0" y="0"/>
                </a:moveTo>
                <a:lnTo>
                  <a:pt x="9793464" y="0"/>
                </a:lnTo>
                <a:lnTo>
                  <a:pt x="9793464" y="4792768"/>
                </a:lnTo>
                <a:lnTo>
                  <a:pt x="0" y="4792768"/>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8031190" y="5223263"/>
            <a:ext cx="9578339" cy="4664545"/>
          </a:xfrm>
          <a:custGeom>
            <a:avLst/>
            <a:gdLst/>
            <a:ahLst/>
            <a:cxnLst/>
            <a:rect l="l" t="t" r="r" b="b"/>
            <a:pathLst>
              <a:path w="9578339" h="4664545">
                <a:moveTo>
                  <a:pt x="0" y="0"/>
                </a:moveTo>
                <a:lnTo>
                  <a:pt x="9578339" y="0"/>
                </a:lnTo>
                <a:lnTo>
                  <a:pt x="9578339" y="4664545"/>
                </a:lnTo>
                <a:lnTo>
                  <a:pt x="0" y="4664545"/>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7787303" y="1470482"/>
            <a:ext cx="9651346" cy="837565"/>
          </a:xfrm>
          <a:prstGeom prst="rect">
            <a:avLst/>
          </a:prstGeom>
        </p:spPr>
        <p:txBody>
          <a:bodyPr lIns="0" tIns="0" rIns="0" bIns="0" rtlCol="0" anchor="t">
            <a:spAutoFit/>
          </a:bodyPr>
          <a:lstStyle/>
          <a:p>
            <a:pPr algn="ctr">
              <a:lnSpc>
                <a:spcPts val="6859"/>
              </a:lnSpc>
            </a:pPr>
            <a:r>
              <a:rPr lang="en-US" sz="4899" b="1">
                <a:solidFill>
                  <a:srgbClr val="000000"/>
                </a:solidFill>
                <a:latin typeface="Century Gothic Paneuropean Bold"/>
                <a:ea typeface="Century Gothic Paneuropean Bold"/>
                <a:cs typeface="Century Gothic Paneuropean Bold"/>
                <a:sym typeface="Century Gothic Paneuropean Bold"/>
              </a:rPr>
              <a:t>CANCEROUS</a:t>
            </a:r>
          </a:p>
        </p:txBody>
      </p:sp>
      <p:sp>
        <p:nvSpPr>
          <p:cNvPr id="5" name="TextBox 5"/>
          <p:cNvSpPr txBox="1"/>
          <p:nvPr/>
        </p:nvSpPr>
        <p:spPr>
          <a:xfrm>
            <a:off x="1831222" y="7005015"/>
            <a:ext cx="6022188" cy="837564"/>
          </a:xfrm>
          <a:prstGeom prst="rect">
            <a:avLst/>
          </a:prstGeom>
        </p:spPr>
        <p:txBody>
          <a:bodyPr lIns="0" tIns="0" rIns="0" bIns="0" rtlCol="0" anchor="t">
            <a:spAutoFit/>
          </a:bodyPr>
          <a:lstStyle/>
          <a:p>
            <a:pPr algn="ctr">
              <a:lnSpc>
                <a:spcPts val="6860"/>
              </a:lnSpc>
            </a:pPr>
            <a:r>
              <a:rPr lang="en-US" sz="4900" b="1">
                <a:solidFill>
                  <a:srgbClr val="000000"/>
                </a:solidFill>
                <a:latin typeface="Century Gothic Paneuropean Bold"/>
                <a:ea typeface="Century Gothic Paneuropean Bold"/>
                <a:cs typeface="Century Gothic Paneuropean Bold"/>
                <a:sym typeface="Century Gothic Paneuropean Bold"/>
              </a:rPr>
              <a:t>NON - CANCEROUS</a:t>
            </a:r>
          </a:p>
        </p:txBody>
      </p:sp>
      <p:sp>
        <p:nvSpPr>
          <p:cNvPr id="6" name="Freeform 6"/>
          <p:cNvSpPr/>
          <p:nvPr/>
        </p:nvSpPr>
        <p:spPr>
          <a:xfrm>
            <a:off x="10610951" y="278370"/>
            <a:ext cx="4004050" cy="3613655"/>
          </a:xfrm>
          <a:custGeom>
            <a:avLst/>
            <a:gdLst/>
            <a:ahLst/>
            <a:cxnLst/>
            <a:rect l="l" t="t" r="r" b="b"/>
            <a:pathLst>
              <a:path w="4004050" h="3613655">
                <a:moveTo>
                  <a:pt x="0" y="0"/>
                </a:moveTo>
                <a:lnTo>
                  <a:pt x="4004050" y="0"/>
                </a:lnTo>
                <a:lnTo>
                  <a:pt x="4004050" y="3613655"/>
                </a:lnTo>
                <a:lnTo>
                  <a:pt x="0" y="3613655"/>
                </a:lnTo>
                <a:lnTo>
                  <a:pt x="0" y="0"/>
                </a:lnTo>
                <a:close/>
              </a:path>
            </a:pathLst>
          </a:custGeom>
          <a:blipFill>
            <a:blip r:embed="rId4">
              <a:alphaModFix amt="40000"/>
            </a:blip>
            <a:stretch>
              <a:fillRect/>
            </a:stretch>
          </a:blipFill>
        </p:spPr>
        <p:txBody>
          <a:bodyPr/>
          <a:lstStyle/>
          <a:p>
            <a:endParaRPr lang="en-IN"/>
          </a:p>
        </p:txBody>
      </p:sp>
      <p:sp>
        <p:nvSpPr>
          <p:cNvPr id="7" name="Freeform 7"/>
          <p:cNvSpPr/>
          <p:nvPr/>
        </p:nvSpPr>
        <p:spPr>
          <a:xfrm>
            <a:off x="2292731" y="5664594"/>
            <a:ext cx="4004050" cy="3613655"/>
          </a:xfrm>
          <a:custGeom>
            <a:avLst/>
            <a:gdLst/>
            <a:ahLst/>
            <a:cxnLst/>
            <a:rect l="l" t="t" r="r" b="b"/>
            <a:pathLst>
              <a:path w="4004050" h="3613655">
                <a:moveTo>
                  <a:pt x="0" y="0"/>
                </a:moveTo>
                <a:lnTo>
                  <a:pt x="4004050" y="0"/>
                </a:lnTo>
                <a:lnTo>
                  <a:pt x="4004050" y="3613655"/>
                </a:lnTo>
                <a:lnTo>
                  <a:pt x="0" y="3613655"/>
                </a:lnTo>
                <a:lnTo>
                  <a:pt x="0" y="0"/>
                </a:lnTo>
                <a:close/>
              </a:path>
            </a:pathLst>
          </a:custGeom>
          <a:blipFill>
            <a:blip r:embed="rId4">
              <a:alphaModFix amt="40000"/>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918384" y="0"/>
            <a:ext cx="4004050" cy="3613655"/>
          </a:xfrm>
          <a:custGeom>
            <a:avLst/>
            <a:gdLst/>
            <a:ahLst/>
            <a:cxnLst/>
            <a:rect l="l" t="t" r="r" b="b"/>
            <a:pathLst>
              <a:path w="4004050" h="3613655">
                <a:moveTo>
                  <a:pt x="0" y="0"/>
                </a:moveTo>
                <a:lnTo>
                  <a:pt x="4004050" y="0"/>
                </a:lnTo>
                <a:lnTo>
                  <a:pt x="4004050" y="3613655"/>
                </a:lnTo>
                <a:lnTo>
                  <a:pt x="0" y="3613655"/>
                </a:lnTo>
                <a:lnTo>
                  <a:pt x="0" y="0"/>
                </a:lnTo>
                <a:close/>
              </a:path>
            </a:pathLst>
          </a:custGeom>
          <a:blipFill>
            <a:blip r:embed="rId4">
              <a:alphaModFix amt="40000"/>
            </a:blip>
            <a:stretch>
              <a:fillRect/>
            </a:stretch>
          </a:blipFill>
        </p:spPr>
        <p:txBody>
          <a:bodyPr/>
          <a:lstStyle/>
          <a:p>
            <a:endParaRPr lang="en-IN"/>
          </a:p>
        </p:txBody>
      </p:sp>
      <p:sp>
        <p:nvSpPr>
          <p:cNvPr id="4" name="Freeform 4"/>
          <p:cNvSpPr/>
          <p:nvPr/>
        </p:nvSpPr>
        <p:spPr>
          <a:xfrm>
            <a:off x="1243588" y="1912370"/>
            <a:ext cx="15353642" cy="7072030"/>
          </a:xfrm>
          <a:custGeom>
            <a:avLst/>
            <a:gdLst/>
            <a:ahLst/>
            <a:cxnLst/>
            <a:rect l="l" t="t" r="r" b="b"/>
            <a:pathLst>
              <a:path w="15353642" h="7072030">
                <a:moveTo>
                  <a:pt x="0" y="0"/>
                </a:moveTo>
                <a:lnTo>
                  <a:pt x="15353643" y="0"/>
                </a:lnTo>
                <a:lnTo>
                  <a:pt x="15353643" y="7072030"/>
                </a:lnTo>
                <a:lnTo>
                  <a:pt x="0" y="7072030"/>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4318327" y="524761"/>
            <a:ext cx="9651346" cy="1127760"/>
          </a:xfrm>
          <a:prstGeom prst="rect">
            <a:avLst/>
          </a:prstGeom>
        </p:spPr>
        <p:txBody>
          <a:bodyPr lIns="0" tIns="0" rIns="0" bIns="0" rtlCol="0" anchor="t">
            <a:spAutoFit/>
          </a:bodyPr>
          <a:lstStyle/>
          <a:p>
            <a:pPr algn="ctr">
              <a:lnSpc>
                <a:spcPts val="9240"/>
              </a:lnSpc>
            </a:pPr>
            <a:r>
              <a:rPr lang="en-US" sz="6600" b="1">
                <a:solidFill>
                  <a:srgbClr val="000000"/>
                </a:solidFill>
                <a:latin typeface="Century Gothic Paneuropean Bold"/>
                <a:ea typeface="Century Gothic Paneuropean Bold"/>
                <a:cs typeface="Century Gothic Paneuropean Bold"/>
                <a:sym typeface="Century Gothic Paneuropean Bold"/>
              </a:rPr>
              <a:t>CURE </a:t>
            </a:r>
          </a:p>
        </p:txBody>
      </p:sp>
      <p:sp>
        <p:nvSpPr>
          <p:cNvPr id="6" name="Freeform 6"/>
          <p:cNvSpPr/>
          <p:nvPr/>
        </p:nvSpPr>
        <p:spPr>
          <a:xfrm>
            <a:off x="5486400" y="171955"/>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548552" y="353311"/>
            <a:ext cx="9651346" cy="1127760"/>
          </a:xfrm>
          <a:prstGeom prst="rect">
            <a:avLst/>
          </a:prstGeom>
        </p:spPr>
        <p:txBody>
          <a:bodyPr lIns="0" tIns="0" rIns="0" bIns="0" rtlCol="0" anchor="t">
            <a:spAutoFit/>
          </a:bodyPr>
          <a:lstStyle/>
          <a:p>
            <a:pPr algn="ctr">
              <a:lnSpc>
                <a:spcPts val="9240"/>
              </a:lnSpc>
            </a:pPr>
            <a:r>
              <a:rPr lang="en-US" sz="6600" b="1">
                <a:solidFill>
                  <a:srgbClr val="000000"/>
                </a:solidFill>
                <a:latin typeface="Century Gothic Paneuropean Bold"/>
                <a:ea typeface="Century Gothic Paneuropean Bold"/>
                <a:cs typeface="Century Gothic Paneuropean Bold"/>
                <a:sym typeface="Century Gothic Paneuropean Bold"/>
              </a:rPr>
              <a:t>UML DIAGRAMS</a:t>
            </a:r>
          </a:p>
        </p:txBody>
      </p:sp>
      <p:sp>
        <p:nvSpPr>
          <p:cNvPr id="4" name="Freeform 4"/>
          <p:cNvSpPr/>
          <p:nvPr/>
        </p:nvSpPr>
        <p:spPr>
          <a:xfrm>
            <a:off x="4975286" y="1774325"/>
            <a:ext cx="13091589" cy="7600772"/>
          </a:xfrm>
          <a:custGeom>
            <a:avLst/>
            <a:gdLst/>
            <a:ahLst/>
            <a:cxnLst/>
            <a:rect l="l" t="t" r="r" b="b"/>
            <a:pathLst>
              <a:path w="13091589" h="7600772">
                <a:moveTo>
                  <a:pt x="0" y="0"/>
                </a:moveTo>
                <a:lnTo>
                  <a:pt x="13091590" y="0"/>
                </a:lnTo>
                <a:lnTo>
                  <a:pt x="13091590" y="7600772"/>
                </a:lnTo>
                <a:lnTo>
                  <a:pt x="0" y="760077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841862" y="4944793"/>
            <a:ext cx="4534044" cy="629918"/>
          </a:xfrm>
          <a:prstGeom prst="rect">
            <a:avLst/>
          </a:prstGeom>
        </p:spPr>
        <p:txBody>
          <a:bodyPr lIns="0" tIns="0" rIns="0" bIns="0" rtlCol="0" anchor="t">
            <a:spAutoFit/>
          </a:bodyPr>
          <a:lstStyle/>
          <a:p>
            <a:pPr algn="ctr">
              <a:lnSpc>
                <a:spcPts val="5180"/>
              </a:lnSpc>
            </a:pPr>
            <a:r>
              <a:rPr lang="en-US" sz="3700" b="1" u="sng">
                <a:solidFill>
                  <a:srgbClr val="000000"/>
                </a:solidFill>
                <a:latin typeface="Century Gothic Paneuropean Bold"/>
                <a:ea typeface="Century Gothic Paneuropean Bold"/>
                <a:cs typeface="Century Gothic Paneuropean Bold"/>
                <a:sym typeface="Century Gothic Paneuropean Bold"/>
              </a:rPr>
              <a:t>USE CASE DIAGRAM</a:t>
            </a:r>
          </a:p>
        </p:txBody>
      </p:sp>
      <p:sp>
        <p:nvSpPr>
          <p:cNvPr id="6" name="Freeform 6"/>
          <p:cNvSpPr/>
          <p:nvPr/>
        </p:nvSpPr>
        <p:spPr>
          <a:xfrm>
            <a:off x="6609445" y="1680923"/>
            <a:ext cx="8395985" cy="7577377"/>
          </a:xfrm>
          <a:custGeom>
            <a:avLst/>
            <a:gdLst/>
            <a:ahLst/>
            <a:cxnLst/>
            <a:rect l="l" t="t" r="r" b="b"/>
            <a:pathLst>
              <a:path w="8395985" h="7577377">
                <a:moveTo>
                  <a:pt x="0" y="0"/>
                </a:moveTo>
                <a:lnTo>
                  <a:pt x="8395986" y="0"/>
                </a:lnTo>
                <a:lnTo>
                  <a:pt x="8395986" y="7577377"/>
                </a:lnTo>
                <a:lnTo>
                  <a:pt x="0" y="7577377"/>
                </a:lnTo>
                <a:lnTo>
                  <a:pt x="0" y="0"/>
                </a:lnTo>
                <a:close/>
              </a:path>
            </a:pathLst>
          </a:custGeom>
          <a:blipFill>
            <a:blip r:embed="rId5">
              <a:alphaModFix amt="40000"/>
            </a:blip>
            <a:stretch>
              <a:fillRect/>
            </a:stretch>
          </a:blipFill>
        </p:spPr>
        <p:txBody>
          <a:bodyPr/>
          <a:lstStyle/>
          <a:p>
            <a:endParaRPr lang="en-IN"/>
          </a:p>
        </p:txBody>
      </p:sp>
      <p:sp>
        <p:nvSpPr>
          <p:cNvPr id="7" name="Freeform 7"/>
          <p:cNvSpPr/>
          <p:nvPr/>
        </p:nvSpPr>
        <p:spPr>
          <a:xfrm>
            <a:off x="5486400" y="25768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764968" y="1594143"/>
            <a:ext cx="13621044" cy="7664157"/>
          </a:xfrm>
          <a:custGeom>
            <a:avLst/>
            <a:gdLst/>
            <a:ahLst/>
            <a:cxnLst/>
            <a:rect l="l" t="t" r="r" b="b"/>
            <a:pathLst>
              <a:path w="13621044" h="7664157">
                <a:moveTo>
                  <a:pt x="0" y="0"/>
                </a:moveTo>
                <a:lnTo>
                  <a:pt x="13621044" y="0"/>
                </a:lnTo>
                <a:lnTo>
                  <a:pt x="13621044" y="7664157"/>
                </a:lnTo>
                <a:lnTo>
                  <a:pt x="0" y="7664157"/>
                </a:lnTo>
                <a:lnTo>
                  <a:pt x="0" y="0"/>
                </a:lnTo>
                <a:close/>
              </a:path>
            </a:pathLst>
          </a:custGeom>
          <a:blipFill>
            <a:blip r:embed="rId4"/>
            <a:stretch>
              <a:fillRect/>
            </a:stretch>
          </a:blipFill>
          <a:ln w="38100" cap="sq">
            <a:solidFill>
              <a:srgbClr val="FAE7BC"/>
            </a:solidFill>
            <a:prstDash val="solid"/>
            <a:miter/>
          </a:ln>
        </p:spPr>
        <p:txBody>
          <a:bodyPr/>
          <a:lstStyle/>
          <a:p>
            <a:endParaRPr lang="en-IN"/>
          </a:p>
        </p:txBody>
      </p:sp>
      <p:sp>
        <p:nvSpPr>
          <p:cNvPr id="4" name="TextBox 4"/>
          <p:cNvSpPr txBox="1"/>
          <p:nvPr/>
        </p:nvSpPr>
        <p:spPr>
          <a:xfrm>
            <a:off x="6090153" y="481330"/>
            <a:ext cx="4970673" cy="547370"/>
          </a:xfrm>
          <a:prstGeom prst="rect">
            <a:avLst/>
          </a:prstGeom>
        </p:spPr>
        <p:txBody>
          <a:bodyPr lIns="0" tIns="0" rIns="0" bIns="0" rtlCol="0" anchor="t">
            <a:spAutoFit/>
          </a:bodyPr>
          <a:lstStyle/>
          <a:p>
            <a:pPr algn="ctr">
              <a:lnSpc>
                <a:spcPts val="4480"/>
              </a:lnSpc>
            </a:pPr>
            <a:r>
              <a:rPr lang="en-US" sz="3200" b="1" u="sng">
                <a:solidFill>
                  <a:srgbClr val="000000"/>
                </a:solidFill>
                <a:latin typeface="Century Gothic Paneuropean Bold"/>
                <a:ea typeface="Century Gothic Paneuropean Bold"/>
                <a:cs typeface="Century Gothic Paneuropean Bold"/>
                <a:sym typeface="Century Gothic Paneuropean Bold"/>
              </a:rPr>
              <a:t>SEQUENCE DIAGRAM</a:t>
            </a:r>
          </a:p>
        </p:txBody>
      </p:sp>
      <p:sp>
        <p:nvSpPr>
          <p:cNvPr id="5" name="Freeform 5"/>
          <p:cNvSpPr/>
          <p:nvPr/>
        </p:nvSpPr>
        <p:spPr>
          <a:xfrm>
            <a:off x="4700952" y="2069978"/>
            <a:ext cx="8395985" cy="7577377"/>
          </a:xfrm>
          <a:custGeom>
            <a:avLst/>
            <a:gdLst/>
            <a:ahLst/>
            <a:cxnLst/>
            <a:rect l="l" t="t" r="r" b="b"/>
            <a:pathLst>
              <a:path w="8395985" h="7577377">
                <a:moveTo>
                  <a:pt x="0" y="0"/>
                </a:moveTo>
                <a:lnTo>
                  <a:pt x="8395985" y="0"/>
                </a:lnTo>
                <a:lnTo>
                  <a:pt x="8395985" y="7577377"/>
                </a:lnTo>
                <a:lnTo>
                  <a:pt x="0" y="7577377"/>
                </a:lnTo>
                <a:lnTo>
                  <a:pt x="0" y="0"/>
                </a:lnTo>
                <a:close/>
              </a:path>
            </a:pathLst>
          </a:custGeom>
          <a:blipFill>
            <a:blip r:embed="rId5">
              <a:alphaModFix amt="40000"/>
            </a:blip>
            <a:stretch>
              <a:fillRect/>
            </a:stretch>
          </a:blipFill>
        </p:spPr>
        <p:txBody>
          <a:bodyPr/>
          <a:lstStyle/>
          <a:p>
            <a:endParaRPr lang="en-IN"/>
          </a:p>
        </p:txBody>
      </p:sp>
      <p:sp>
        <p:nvSpPr>
          <p:cNvPr id="6" name="Freeform 6"/>
          <p:cNvSpPr/>
          <p:nvPr/>
        </p:nvSpPr>
        <p:spPr>
          <a:xfrm>
            <a:off x="5486400" y="17094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5437" y="3848532"/>
            <a:ext cx="9651346" cy="613410"/>
          </a:xfrm>
          <a:prstGeom prst="rect">
            <a:avLst/>
          </a:prstGeom>
        </p:spPr>
        <p:txBody>
          <a:bodyPr lIns="0" tIns="0" rIns="0" bIns="0" rtlCol="0" anchor="t">
            <a:spAutoFit/>
          </a:bodyPr>
          <a:lstStyle/>
          <a:p>
            <a:pPr algn="ctr">
              <a:lnSpc>
                <a:spcPts val="5039"/>
              </a:lnSpc>
            </a:pPr>
            <a:r>
              <a:rPr lang="en-US" sz="3599" b="1">
                <a:solidFill>
                  <a:srgbClr val="000000"/>
                </a:solidFill>
                <a:latin typeface="Century Gothic Paneuropean Bold"/>
                <a:ea typeface="Century Gothic Paneuropean Bold"/>
                <a:cs typeface="Century Gothic Paneuropean Bold"/>
                <a:sym typeface="Century Gothic Paneuropean Bold"/>
              </a:rPr>
              <a:t>DATA FLOW DIAGRAM</a:t>
            </a:r>
          </a:p>
        </p:txBody>
      </p:sp>
      <p:sp>
        <p:nvSpPr>
          <p:cNvPr id="3" name="Freeform 3"/>
          <p:cNvSpPr/>
          <p:nvPr/>
        </p:nvSpPr>
        <p:spPr>
          <a:xfrm>
            <a:off x="6764458" y="905332"/>
            <a:ext cx="7811573" cy="8855578"/>
          </a:xfrm>
          <a:custGeom>
            <a:avLst/>
            <a:gdLst/>
            <a:ahLst/>
            <a:cxnLst/>
            <a:rect l="l" t="t" r="r" b="b"/>
            <a:pathLst>
              <a:path w="7811573" h="8855578">
                <a:moveTo>
                  <a:pt x="0" y="0"/>
                </a:moveTo>
                <a:lnTo>
                  <a:pt x="7811573" y="0"/>
                </a:lnTo>
                <a:lnTo>
                  <a:pt x="7811573" y="8855578"/>
                </a:lnTo>
                <a:lnTo>
                  <a:pt x="0" y="8855578"/>
                </a:lnTo>
                <a:lnTo>
                  <a:pt x="0" y="0"/>
                </a:lnTo>
                <a:close/>
              </a:path>
            </a:pathLst>
          </a:custGeom>
          <a:blipFill>
            <a:blip r:embed="rId2"/>
            <a:stretch>
              <a:fillRect t="-451" b="-451"/>
            </a:stretch>
          </a:blipFill>
        </p:spPr>
        <p:txBody>
          <a:bodyPr/>
          <a:lstStyle/>
          <a:p>
            <a:endParaRPr lang="en-IN"/>
          </a:p>
        </p:txBody>
      </p:sp>
      <p:sp>
        <p:nvSpPr>
          <p:cNvPr id="4" name="Freeform 4"/>
          <p:cNvSpPr/>
          <p:nvPr/>
        </p:nvSpPr>
        <p:spPr>
          <a:xfrm>
            <a:off x="1674039" y="2381747"/>
            <a:ext cx="4004050" cy="3613655"/>
          </a:xfrm>
          <a:custGeom>
            <a:avLst/>
            <a:gdLst/>
            <a:ahLst/>
            <a:cxnLst/>
            <a:rect l="l" t="t" r="r" b="b"/>
            <a:pathLst>
              <a:path w="4004050" h="3613655">
                <a:moveTo>
                  <a:pt x="0" y="0"/>
                </a:moveTo>
                <a:lnTo>
                  <a:pt x="4004050" y="0"/>
                </a:lnTo>
                <a:lnTo>
                  <a:pt x="4004050" y="3613655"/>
                </a:lnTo>
                <a:lnTo>
                  <a:pt x="0" y="3613655"/>
                </a:lnTo>
                <a:lnTo>
                  <a:pt x="0" y="0"/>
                </a:lnTo>
                <a:close/>
              </a:path>
            </a:pathLst>
          </a:custGeom>
          <a:blipFill>
            <a:blip r:embed="rId3">
              <a:alphaModFix amt="40000"/>
            </a:blip>
            <a:stretch>
              <a:fillRect/>
            </a:stretch>
          </a:blipFill>
        </p:spPr>
        <p:txBody>
          <a:bodyPr/>
          <a:lstStyle/>
          <a:p>
            <a:endParaRPr lang="en-IN"/>
          </a:p>
        </p:txBody>
      </p:sp>
      <p:sp>
        <p:nvSpPr>
          <p:cNvPr id="5" name="Freeform 5"/>
          <p:cNvSpPr/>
          <p:nvPr/>
        </p:nvSpPr>
        <p:spPr>
          <a:xfrm>
            <a:off x="5149775" y="9908078"/>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5149775" y="22757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191726" y="490357"/>
            <a:ext cx="9651346" cy="1144270"/>
          </a:xfrm>
          <a:prstGeom prst="rect">
            <a:avLst/>
          </a:prstGeom>
        </p:spPr>
        <p:txBody>
          <a:bodyPr lIns="0" tIns="0" rIns="0" bIns="0" rtlCol="0" anchor="t">
            <a:spAutoFit/>
          </a:bodyPr>
          <a:lstStyle/>
          <a:p>
            <a:pPr algn="ctr">
              <a:lnSpc>
                <a:spcPts val="9380"/>
              </a:lnSpc>
            </a:pPr>
            <a:r>
              <a:rPr lang="en-US" sz="6700" b="1">
                <a:solidFill>
                  <a:srgbClr val="000000"/>
                </a:solidFill>
                <a:latin typeface="Century Gothic Paneuropean Bold"/>
                <a:ea typeface="Century Gothic Paneuropean Bold"/>
                <a:cs typeface="Century Gothic Paneuropean Bold"/>
                <a:sym typeface="Century Gothic Paneuropean Bold"/>
              </a:rPr>
              <a:t>       WHITE BOX TESTING</a:t>
            </a:r>
          </a:p>
        </p:txBody>
      </p:sp>
      <p:sp>
        <p:nvSpPr>
          <p:cNvPr id="4" name="TextBox 4"/>
          <p:cNvSpPr txBox="1"/>
          <p:nvPr/>
        </p:nvSpPr>
        <p:spPr>
          <a:xfrm>
            <a:off x="1880436" y="1722378"/>
            <a:ext cx="14946292" cy="8371840"/>
          </a:xfrm>
          <a:prstGeom prst="rect">
            <a:avLst/>
          </a:prstGeom>
        </p:spPr>
        <p:txBody>
          <a:bodyPr lIns="0" tIns="0" rIns="0" bIns="0" rtlCol="0" anchor="t">
            <a:spAutoFit/>
          </a:bodyPr>
          <a:lstStyle/>
          <a:p>
            <a:pPr algn="just">
              <a:lnSpc>
                <a:spcPts val="4760"/>
              </a:lnSpc>
            </a:pPr>
            <a:r>
              <a:rPr lang="en-US" sz="3400" b="1">
                <a:solidFill>
                  <a:srgbClr val="000000"/>
                </a:solidFill>
                <a:latin typeface="Century Gothic Paneuropean Bold"/>
                <a:ea typeface="Century Gothic Paneuropean Bold"/>
                <a:cs typeface="Century Gothic Paneuropean Bold"/>
                <a:sym typeface="Century Gothic Paneuropean Bold"/>
              </a:rPr>
              <a:t>White Box</a:t>
            </a:r>
            <a:r>
              <a:rPr lang="en-US" sz="3400">
                <a:solidFill>
                  <a:srgbClr val="000000"/>
                </a:solidFill>
                <a:latin typeface="Century Gothic Paneuropean"/>
                <a:ea typeface="Century Gothic Paneuropean"/>
                <a:cs typeface="Century Gothic Paneuropean"/>
                <a:sym typeface="Century Gothic Paneuropean"/>
              </a:rPr>
              <a:t> Testing is a software testing method that involves testing the internal structures or workings of an application. Unlike Black Box Testing, testers need to have knowledge of the code and are able to create test cases based on the internal logic of the system.</a:t>
            </a:r>
          </a:p>
          <a:p>
            <a:pPr marL="734061" lvl="1" indent="-367031" algn="just">
              <a:lnSpc>
                <a:spcPts val="4760"/>
              </a:lnSpc>
              <a:buFont typeface="Arial"/>
              <a:buChar char="•"/>
            </a:pPr>
            <a:r>
              <a:rPr lang="en-US" sz="3400" b="1">
                <a:solidFill>
                  <a:srgbClr val="000000"/>
                </a:solidFill>
                <a:latin typeface="Century Gothic Paneuropean Bold"/>
                <a:ea typeface="Century Gothic Paneuropean Bold"/>
                <a:cs typeface="Century Gothic Paneuropean Bold"/>
                <a:sym typeface="Century Gothic Paneuropean Bold"/>
              </a:rPr>
              <a:t>Unit Testing</a:t>
            </a:r>
            <a:r>
              <a:rPr lang="en-US" sz="3400">
                <a:solidFill>
                  <a:srgbClr val="000000"/>
                </a:solidFill>
                <a:latin typeface="Century Gothic Paneuropean"/>
                <a:ea typeface="Century Gothic Paneuropean"/>
                <a:cs typeface="Century Gothic Paneuropean"/>
                <a:sym typeface="Century Gothic Paneuropean"/>
              </a:rPr>
              <a:t>: It is a software testing technique that verifies individual components or functions of a system to ensure they work as expected.</a:t>
            </a:r>
          </a:p>
          <a:p>
            <a:pPr marL="734061" lvl="1" indent="-367031" algn="just">
              <a:lnSpc>
                <a:spcPts val="4760"/>
              </a:lnSpc>
              <a:buFont typeface="Arial"/>
              <a:buChar char="•"/>
            </a:pPr>
            <a:r>
              <a:rPr lang="en-US" sz="3400" b="1">
                <a:solidFill>
                  <a:srgbClr val="000000"/>
                </a:solidFill>
                <a:latin typeface="Century Gothic Paneuropean Bold"/>
                <a:ea typeface="Century Gothic Paneuropean Bold"/>
                <a:cs typeface="Century Gothic Paneuropean Bold"/>
                <a:sym typeface="Century Gothic Paneuropean Bold"/>
              </a:rPr>
              <a:t>Control Flow Testing</a:t>
            </a:r>
            <a:r>
              <a:rPr lang="en-US" sz="3400">
                <a:solidFill>
                  <a:srgbClr val="000000"/>
                </a:solidFill>
                <a:latin typeface="Century Gothic Paneuropean"/>
                <a:ea typeface="Century Gothic Paneuropean"/>
                <a:cs typeface="Century Gothic Paneuropean"/>
                <a:sym typeface="Century Gothic Paneuropean"/>
              </a:rPr>
              <a:t>: It is a software testing technique that examines the logical flow of a program through different paths to ensure all conditions and loops function correctly. </a:t>
            </a:r>
          </a:p>
          <a:p>
            <a:pPr marL="734061" lvl="1" indent="-367031" algn="just">
              <a:lnSpc>
                <a:spcPts val="4760"/>
              </a:lnSpc>
              <a:buFont typeface="Arial"/>
              <a:buChar char="•"/>
            </a:pPr>
            <a:r>
              <a:rPr lang="en-US" sz="3400" b="1">
                <a:solidFill>
                  <a:srgbClr val="000000"/>
                </a:solidFill>
                <a:latin typeface="Century Gothic Paneuropean Bold"/>
                <a:ea typeface="Century Gothic Paneuropean Bold"/>
                <a:cs typeface="Century Gothic Paneuropean Bold"/>
                <a:sym typeface="Century Gothic Paneuropean Bold"/>
              </a:rPr>
              <a:t>Path Testing</a:t>
            </a:r>
            <a:r>
              <a:rPr lang="en-US" sz="3400">
                <a:solidFill>
                  <a:srgbClr val="000000"/>
                </a:solidFill>
                <a:latin typeface="Century Gothic Paneuropean"/>
                <a:ea typeface="Century Gothic Paneuropean"/>
                <a:cs typeface="Century Gothic Paneuropean"/>
                <a:sym typeface="Century Gothic Paneuropean"/>
              </a:rPr>
              <a:t>: It is a software testing technique that ensures all possible execution paths in a program are tested at least once to detect errors and improve code coverage.</a:t>
            </a:r>
          </a:p>
          <a:p>
            <a:pPr algn="l">
              <a:lnSpc>
                <a:spcPts val="4760"/>
              </a:lnSpc>
            </a:pPr>
            <a:endParaRPr lang="en-US" sz="3400">
              <a:solidFill>
                <a:srgbClr val="000000"/>
              </a:solidFill>
              <a:latin typeface="Century Gothic Paneuropean"/>
              <a:ea typeface="Century Gothic Paneuropean"/>
              <a:cs typeface="Century Gothic Paneuropean"/>
              <a:sym typeface="Century Gothic Paneuropean"/>
            </a:endParaRPr>
          </a:p>
        </p:txBody>
      </p:sp>
      <p:sp>
        <p:nvSpPr>
          <p:cNvPr id="5" name="Freeform 5"/>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1000"/>
            </a:blip>
            <a:stretch>
              <a:fillRect/>
            </a:stretch>
          </a:blipFill>
          <a:ln cap="sq">
            <a:noFill/>
            <a:prstDash val="solid"/>
            <a:miter/>
          </a:ln>
        </p:spPr>
        <p:txBody>
          <a:bodyPr/>
          <a:lstStyle/>
          <a:p>
            <a:endParaRPr lang="en-IN"/>
          </a:p>
        </p:txBody>
      </p:sp>
      <p:sp>
        <p:nvSpPr>
          <p:cNvPr id="6" name="Freeform 6"/>
          <p:cNvSpPr/>
          <p:nvPr/>
        </p:nvSpPr>
        <p:spPr>
          <a:xfrm>
            <a:off x="5486400" y="249824"/>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3979274" y="635258"/>
            <a:ext cx="9651346" cy="1144270"/>
          </a:xfrm>
          <a:prstGeom prst="rect">
            <a:avLst/>
          </a:prstGeom>
        </p:spPr>
        <p:txBody>
          <a:bodyPr lIns="0" tIns="0" rIns="0" bIns="0" rtlCol="0" anchor="t">
            <a:spAutoFit/>
          </a:bodyPr>
          <a:lstStyle/>
          <a:p>
            <a:pPr algn="ctr">
              <a:lnSpc>
                <a:spcPts val="9380"/>
              </a:lnSpc>
            </a:pPr>
            <a:r>
              <a:rPr lang="en-US" sz="6700" b="1">
                <a:solidFill>
                  <a:srgbClr val="000000"/>
                </a:solidFill>
                <a:latin typeface="Century Gothic Paneuropean Bold"/>
                <a:ea typeface="Century Gothic Paneuropean Bold"/>
                <a:cs typeface="Century Gothic Paneuropean Bold"/>
                <a:sym typeface="Century Gothic Paneuropean Bold"/>
              </a:rPr>
              <a:t>BLACK BOX TESTING</a:t>
            </a:r>
          </a:p>
        </p:txBody>
      </p:sp>
      <p:sp>
        <p:nvSpPr>
          <p:cNvPr id="4" name="TextBox 4"/>
          <p:cNvSpPr txBox="1"/>
          <p:nvPr/>
        </p:nvSpPr>
        <p:spPr>
          <a:xfrm>
            <a:off x="2142414" y="3029268"/>
            <a:ext cx="12745677" cy="4171315"/>
          </a:xfrm>
          <a:prstGeom prst="rect">
            <a:avLst/>
          </a:prstGeom>
        </p:spPr>
        <p:txBody>
          <a:bodyPr lIns="0" tIns="0" rIns="0" bIns="0" rtlCol="0" anchor="t">
            <a:spAutoFit/>
          </a:bodyPr>
          <a:lstStyle/>
          <a:p>
            <a:pPr algn="ctr">
              <a:lnSpc>
                <a:spcPts val="4760"/>
              </a:lnSpc>
            </a:pPr>
            <a:r>
              <a:rPr lang="en-US" sz="3400">
                <a:solidFill>
                  <a:srgbClr val="000000"/>
                </a:solidFill>
                <a:latin typeface="Century Gothic Paneuropean"/>
                <a:ea typeface="Century Gothic Paneuropean"/>
                <a:cs typeface="Century Gothic Paneuropean"/>
                <a:sym typeface="Century Gothic Paneuropean"/>
              </a:rPr>
              <a:t> Black Box Testing is a software testing method that focuses on the   functionality of an application without any knowledge of its internal code structure, implementation details, or logic. Testers evaluate the system from an external perspective, ensuring that it behaves as expected based on defined requirements and specifications.</a:t>
            </a:r>
          </a:p>
          <a:p>
            <a:pPr algn="ctr">
              <a:lnSpc>
                <a:spcPts val="4760"/>
              </a:lnSpc>
            </a:pPr>
            <a:endParaRPr lang="en-US" sz="3400">
              <a:solidFill>
                <a:srgbClr val="000000"/>
              </a:solidFill>
              <a:latin typeface="Century Gothic Paneuropean"/>
              <a:ea typeface="Century Gothic Paneuropean"/>
              <a:cs typeface="Century Gothic Paneuropean"/>
              <a:sym typeface="Century Gothic Paneuropean"/>
            </a:endParaRPr>
          </a:p>
        </p:txBody>
      </p:sp>
      <p:sp>
        <p:nvSpPr>
          <p:cNvPr id="5" name="Freeform 5"/>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1000"/>
            </a:blip>
            <a:stretch>
              <a:fillRect/>
            </a:stretch>
          </a:blipFill>
          <a:ln cap="sq">
            <a:noFill/>
            <a:prstDash val="solid"/>
            <a:miter/>
          </a:ln>
        </p:spPr>
        <p:txBody>
          <a:bodyPr/>
          <a:lstStyle/>
          <a:p>
            <a:endParaRPr lang="en-IN"/>
          </a:p>
        </p:txBody>
      </p:sp>
      <p:sp>
        <p:nvSpPr>
          <p:cNvPr id="6" name="Freeform 6"/>
          <p:cNvSpPr/>
          <p:nvPr/>
        </p:nvSpPr>
        <p:spPr>
          <a:xfrm>
            <a:off x="5486400" y="249824"/>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475189" y="841289"/>
            <a:ext cx="8585821" cy="7748703"/>
          </a:xfrm>
          <a:custGeom>
            <a:avLst/>
            <a:gdLst/>
            <a:ahLst/>
            <a:cxnLst/>
            <a:rect l="l" t="t" r="r" b="b"/>
            <a:pathLst>
              <a:path w="8585821" h="7748703">
                <a:moveTo>
                  <a:pt x="0" y="0"/>
                </a:moveTo>
                <a:lnTo>
                  <a:pt x="8585820" y="0"/>
                </a:lnTo>
                <a:lnTo>
                  <a:pt x="8585820" y="7748703"/>
                </a:lnTo>
                <a:lnTo>
                  <a:pt x="0" y="7748703"/>
                </a:lnTo>
                <a:lnTo>
                  <a:pt x="0" y="0"/>
                </a:lnTo>
                <a:close/>
              </a:path>
            </a:pathLst>
          </a:custGeom>
          <a:blipFill>
            <a:blip r:embed="rId4">
              <a:alphaModFix amt="41000"/>
            </a:blip>
            <a:stretch>
              <a:fillRect/>
            </a:stretch>
          </a:blipFill>
          <a:ln cap="sq">
            <a:noFill/>
            <a:prstDash val="solid"/>
            <a:miter/>
          </a:ln>
        </p:spPr>
        <p:txBody>
          <a:bodyPr/>
          <a:lstStyle/>
          <a:p>
            <a:endParaRPr lang="en-IN"/>
          </a:p>
        </p:txBody>
      </p:sp>
      <p:sp>
        <p:nvSpPr>
          <p:cNvPr id="4" name="TextBox 4"/>
          <p:cNvSpPr txBox="1"/>
          <p:nvPr/>
        </p:nvSpPr>
        <p:spPr>
          <a:xfrm>
            <a:off x="1406582" y="707939"/>
            <a:ext cx="15246036" cy="119380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CHALLENGES FACED</a:t>
            </a:r>
          </a:p>
        </p:txBody>
      </p:sp>
      <p:grpSp>
        <p:nvGrpSpPr>
          <p:cNvPr id="5" name="Group 5"/>
          <p:cNvGrpSpPr/>
          <p:nvPr/>
        </p:nvGrpSpPr>
        <p:grpSpPr>
          <a:xfrm>
            <a:off x="634240" y="3415367"/>
            <a:ext cx="8509760" cy="5589025"/>
            <a:chOff x="0" y="0"/>
            <a:chExt cx="11346347" cy="7452034"/>
          </a:xfrm>
        </p:grpSpPr>
        <p:sp>
          <p:nvSpPr>
            <p:cNvPr id="6" name="Freeform 6"/>
            <p:cNvSpPr/>
            <p:nvPr/>
          </p:nvSpPr>
          <p:spPr>
            <a:xfrm>
              <a:off x="0" y="0"/>
              <a:ext cx="11346347" cy="3732900"/>
            </a:xfrm>
            <a:custGeom>
              <a:avLst/>
              <a:gdLst/>
              <a:ahLst/>
              <a:cxnLst/>
              <a:rect l="l" t="t" r="r" b="b"/>
              <a:pathLst>
                <a:path w="11346347" h="3732900">
                  <a:moveTo>
                    <a:pt x="0" y="0"/>
                  </a:moveTo>
                  <a:lnTo>
                    <a:pt x="11346347" y="0"/>
                  </a:lnTo>
                  <a:lnTo>
                    <a:pt x="11346347" y="3732900"/>
                  </a:lnTo>
                  <a:lnTo>
                    <a:pt x="0" y="3732900"/>
                  </a:lnTo>
                  <a:lnTo>
                    <a:pt x="0" y="0"/>
                  </a:lnTo>
                  <a:close/>
                </a:path>
              </a:pathLst>
            </a:custGeom>
            <a:blipFill>
              <a:blip r:embed="rId5">
                <a:alphaModFix amt="70000"/>
                <a:extLst>
                  <a:ext uri="{96DAC541-7B7A-43D3-8B79-37D633B846F1}">
                    <asvg:svgBlip xmlns:asvg="http://schemas.microsoft.com/office/drawing/2016/SVG/main" r:embed="rId6"/>
                  </a:ext>
                </a:extLst>
              </a:blip>
              <a:stretch>
                <a:fillRect b="-22975"/>
              </a:stretch>
            </a:blipFill>
          </p:spPr>
          <p:txBody>
            <a:bodyPr/>
            <a:lstStyle/>
            <a:p>
              <a:endParaRPr lang="en-IN"/>
            </a:p>
          </p:txBody>
        </p:sp>
        <p:sp>
          <p:nvSpPr>
            <p:cNvPr id="7" name="Freeform 7"/>
            <p:cNvSpPr/>
            <p:nvPr/>
          </p:nvSpPr>
          <p:spPr>
            <a:xfrm flipV="1">
              <a:off x="0" y="3719134"/>
              <a:ext cx="11346347" cy="3732900"/>
            </a:xfrm>
            <a:custGeom>
              <a:avLst/>
              <a:gdLst/>
              <a:ahLst/>
              <a:cxnLst/>
              <a:rect l="l" t="t" r="r" b="b"/>
              <a:pathLst>
                <a:path w="11346347" h="3732900">
                  <a:moveTo>
                    <a:pt x="0" y="3732900"/>
                  </a:moveTo>
                  <a:lnTo>
                    <a:pt x="11346347" y="3732900"/>
                  </a:lnTo>
                  <a:lnTo>
                    <a:pt x="11346347" y="0"/>
                  </a:lnTo>
                  <a:lnTo>
                    <a:pt x="0" y="0"/>
                  </a:lnTo>
                  <a:lnTo>
                    <a:pt x="0" y="3732900"/>
                  </a:lnTo>
                  <a:close/>
                </a:path>
              </a:pathLst>
            </a:custGeom>
            <a:blipFill>
              <a:blip r:embed="rId5">
                <a:alphaModFix amt="70000"/>
                <a:extLst>
                  <a:ext uri="{96DAC541-7B7A-43D3-8B79-37D633B846F1}">
                    <asvg:svgBlip xmlns:asvg="http://schemas.microsoft.com/office/drawing/2016/SVG/main" r:embed="rId6"/>
                  </a:ext>
                </a:extLst>
              </a:blip>
              <a:stretch>
                <a:fillRect b="-22975"/>
              </a:stretch>
            </a:blipFill>
          </p:spPr>
          <p:txBody>
            <a:bodyPr/>
            <a:lstStyle/>
            <a:p>
              <a:endParaRPr lang="en-IN"/>
            </a:p>
          </p:txBody>
        </p:sp>
      </p:grpSp>
      <p:sp>
        <p:nvSpPr>
          <p:cNvPr id="8" name="TextBox 8"/>
          <p:cNvSpPr txBox="1"/>
          <p:nvPr/>
        </p:nvSpPr>
        <p:spPr>
          <a:xfrm>
            <a:off x="1028700" y="3581400"/>
            <a:ext cx="7349173" cy="5162550"/>
          </a:xfrm>
          <a:prstGeom prst="rect">
            <a:avLst/>
          </a:prstGeom>
        </p:spPr>
        <p:txBody>
          <a:bodyPr lIns="0" tIns="0" rIns="0" bIns="0" rtlCol="0" anchor="t">
            <a:spAutoFit/>
          </a:bodyPr>
          <a:lstStyle/>
          <a:p>
            <a:pPr algn="l">
              <a:lnSpc>
                <a:spcPts val="4340"/>
              </a:lnSpc>
            </a:pPr>
            <a:r>
              <a:rPr lang="en-US" sz="3100" b="1" u="sng">
                <a:solidFill>
                  <a:srgbClr val="000000"/>
                </a:solidFill>
                <a:latin typeface="Century Gothic Paneuropean Bold"/>
                <a:ea typeface="Century Gothic Paneuropean Bold"/>
                <a:cs typeface="Century Gothic Paneuropean Bold"/>
                <a:sym typeface="Century Gothic Paneuropean Bold"/>
              </a:rPr>
              <a:t>Difficulties Encountered</a:t>
            </a:r>
          </a:p>
          <a:p>
            <a:pPr marL="626114" lvl="1" indent="-313057" algn="l">
              <a:lnSpc>
                <a:spcPts val="4060"/>
              </a:lnSpc>
              <a:buFont typeface="Arial"/>
              <a:buChar char="•"/>
            </a:pPr>
            <a:r>
              <a:rPr lang="en-US" sz="2900" b="1">
                <a:solidFill>
                  <a:srgbClr val="000000"/>
                </a:solidFill>
                <a:latin typeface="Century Gothic Paneuropean Bold"/>
                <a:ea typeface="Century Gothic Paneuropean Bold"/>
                <a:cs typeface="Century Gothic Paneuropean Bold"/>
                <a:sym typeface="Century Gothic Paneuropean Bold"/>
              </a:rPr>
              <a:t>Data Quality Issues </a:t>
            </a:r>
            <a:r>
              <a:rPr lang="en-US" sz="2900">
                <a:solidFill>
                  <a:srgbClr val="000000"/>
                </a:solidFill>
                <a:latin typeface="Century Gothic Paneuropean"/>
                <a:ea typeface="Century Gothic Paneuropean"/>
                <a:cs typeface="Century Gothic Paneuropean"/>
                <a:sym typeface="Century Gothic Paneuropean"/>
              </a:rPr>
              <a:t>– Handling missing or inconsistent medical data.</a:t>
            </a:r>
          </a:p>
          <a:p>
            <a:pPr marL="626114" lvl="1" indent="-313057" algn="l">
              <a:lnSpc>
                <a:spcPts val="4060"/>
              </a:lnSpc>
              <a:buFont typeface="Arial"/>
              <a:buChar char="•"/>
            </a:pPr>
            <a:r>
              <a:rPr lang="en-US" sz="2900" b="1">
                <a:solidFill>
                  <a:srgbClr val="000000"/>
                </a:solidFill>
                <a:latin typeface="Century Gothic Paneuropean Bold"/>
                <a:ea typeface="Century Gothic Paneuropean Bold"/>
                <a:cs typeface="Century Gothic Paneuropean Bold"/>
                <a:sym typeface="Century Gothic Paneuropean Bold"/>
              </a:rPr>
              <a:t>Model Accuracy</a:t>
            </a:r>
            <a:r>
              <a:rPr lang="en-US" sz="2900">
                <a:solidFill>
                  <a:srgbClr val="000000"/>
                </a:solidFill>
                <a:latin typeface="Century Gothic Paneuropean"/>
                <a:ea typeface="Century Gothic Paneuropean"/>
                <a:cs typeface="Century Gothic Paneuropean"/>
                <a:sym typeface="Century Gothic Paneuropean"/>
              </a:rPr>
              <a:t> – Ensuring high precision in disease prediction.</a:t>
            </a:r>
          </a:p>
          <a:p>
            <a:pPr marL="626114" lvl="1" indent="-313057" algn="l">
              <a:lnSpc>
                <a:spcPts val="4060"/>
              </a:lnSpc>
              <a:buFont typeface="Arial"/>
              <a:buChar char="•"/>
            </a:pPr>
            <a:r>
              <a:rPr lang="en-US" sz="2900" b="1">
                <a:solidFill>
                  <a:srgbClr val="000000"/>
                </a:solidFill>
                <a:latin typeface="Century Gothic Paneuropean Bold"/>
                <a:ea typeface="Century Gothic Paneuropean Bold"/>
                <a:cs typeface="Century Gothic Paneuropean Bold"/>
                <a:sym typeface="Century Gothic Paneuropean Bold"/>
              </a:rPr>
              <a:t>Frontend &amp; Backend Integration </a:t>
            </a:r>
            <a:r>
              <a:rPr lang="en-US" sz="2900">
                <a:solidFill>
                  <a:srgbClr val="000000"/>
                </a:solidFill>
                <a:latin typeface="Century Gothic Paneuropean"/>
                <a:ea typeface="Century Gothic Paneuropean"/>
                <a:cs typeface="Century Gothic Paneuropean"/>
                <a:sym typeface="Century Gothic Paneuropean"/>
              </a:rPr>
              <a:t>– Connecting the ML model with the user interface.</a:t>
            </a:r>
          </a:p>
          <a:p>
            <a:pPr marL="626114" lvl="1" indent="-313057" algn="l">
              <a:lnSpc>
                <a:spcPts val="4060"/>
              </a:lnSpc>
              <a:buFont typeface="Arial"/>
              <a:buChar char="•"/>
            </a:pPr>
            <a:r>
              <a:rPr lang="en-US" sz="2900" b="1">
                <a:solidFill>
                  <a:srgbClr val="000000"/>
                </a:solidFill>
                <a:latin typeface="Century Gothic Paneuropean Bold"/>
                <a:ea typeface="Century Gothic Paneuropean Bold"/>
                <a:cs typeface="Century Gothic Paneuropean Bold"/>
                <a:sym typeface="Century Gothic Paneuropean Bold"/>
              </a:rPr>
              <a:t>Deployment Challenges</a:t>
            </a:r>
            <a:r>
              <a:rPr lang="en-US" sz="2900">
                <a:solidFill>
                  <a:srgbClr val="000000"/>
                </a:solidFill>
                <a:latin typeface="Century Gothic Paneuropean"/>
                <a:ea typeface="Century Gothic Paneuropean"/>
                <a:cs typeface="Century Gothic Paneuropean"/>
                <a:sym typeface="Century Gothic Paneuropean"/>
              </a:rPr>
              <a:t> – Hosting and running the Flask API efficiently.</a:t>
            </a:r>
          </a:p>
        </p:txBody>
      </p:sp>
      <p:grpSp>
        <p:nvGrpSpPr>
          <p:cNvPr id="9" name="Group 9"/>
          <p:cNvGrpSpPr/>
          <p:nvPr/>
        </p:nvGrpSpPr>
        <p:grpSpPr>
          <a:xfrm>
            <a:off x="9262892" y="3415367"/>
            <a:ext cx="8509760" cy="5589025"/>
            <a:chOff x="0" y="0"/>
            <a:chExt cx="11346347" cy="7452034"/>
          </a:xfrm>
        </p:grpSpPr>
        <p:sp>
          <p:nvSpPr>
            <p:cNvPr id="10" name="Freeform 10"/>
            <p:cNvSpPr/>
            <p:nvPr/>
          </p:nvSpPr>
          <p:spPr>
            <a:xfrm>
              <a:off x="0" y="0"/>
              <a:ext cx="11346347" cy="3732900"/>
            </a:xfrm>
            <a:custGeom>
              <a:avLst/>
              <a:gdLst/>
              <a:ahLst/>
              <a:cxnLst/>
              <a:rect l="l" t="t" r="r" b="b"/>
              <a:pathLst>
                <a:path w="11346347" h="3732900">
                  <a:moveTo>
                    <a:pt x="0" y="0"/>
                  </a:moveTo>
                  <a:lnTo>
                    <a:pt x="11346347" y="0"/>
                  </a:lnTo>
                  <a:lnTo>
                    <a:pt x="11346347" y="3732900"/>
                  </a:lnTo>
                  <a:lnTo>
                    <a:pt x="0" y="3732900"/>
                  </a:lnTo>
                  <a:lnTo>
                    <a:pt x="0" y="0"/>
                  </a:lnTo>
                  <a:close/>
                </a:path>
              </a:pathLst>
            </a:custGeom>
            <a:blipFill>
              <a:blip r:embed="rId5">
                <a:alphaModFix amt="70000"/>
                <a:extLst>
                  <a:ext uri="{96DAC541-7B7A-43D3-8B79-37D633B846F1}">
                    <asvg:svgBlip xmlns:asvg="http://schemas.microsoft.com/office/drawing/2016/SVG/main" r:embed="rId6"/>
                  </a:ext>
                </a:extLst>
              </a:blip>
              <a:stretch>
                <a:fillRect b="-22975"/>
              </a:stretch>
            </a:blipFill>
          </p:spPr>
          <p:txBody>
            <a:bodyPr/>
            <a:lstStyle/>
            <a:p>
              <a:endParaRPr lang="en-IN"/>
            </a:p>
          </p:txBody>
        </p:sp>
        <p:sp>
          <p:nvSpPr>
            <p:cNvPr id="11" name="Freeform 11"/>
            <p:cNvSpPr/>
            <p:nvPr/>
          </p:nvSpPr>
          <p:spPr>
            <a:xfrm flipV="1">
              <a:off x="0" y="3719134"/>
              <a:ext cx="11346347" cy="3732900"/>
            </a:xfrm>
            <a:custGeom>
              <a:avLst/>
              <a:gdLst/>
              <a:ahLst/>
              <a:cxnLst/>
              <a:rect l="l" t="t" r="r" b="b"/>
              <a:pathLst>
                <a:path w="11346347" h="3732900">
                  <a:moveTo>
                    <a:pt x="0" y="3732900"/>
                  </a:moveTo>
                  <a:lnTo>
                    <a:pt x="11346347" y="3732900"/>
                  </a:lnTo>
                  <a:lnTo>
                    <a:pt x="11346347" y="0"/>
                  </a:lnTo>
                  <a:lnTo>
                    <a:pt x="0" y="0"/>
                  </a:lnTo>
                  <a:lnTo>
                    <a:pt x="0" y="3732900"/>
                  </a:lnTo>
                  <a:close/>
                </a:path>
              </a:pathLst>
            </a:custGeom>
            <a:blipFill>
              <a:blip r:embed="rId5">
                <a:alphaModFix amt="70000"/>
                <a:extLst>
                  <a:ext uri="{96DAC541-7B7A-43D3-8B79-37D633B846F1}">
                    <asvg:svgBlip xmlns:asvg="http://schemas.microsoft.com/office/drawing/2016/SVG/main" r:embed="rId6"/>
                  </a:ext>
                </a:extLst>
              </a:blip>
              <a:stretch>
                <a:fillRect b="-22975"/>
              </a:stretch>
            </a:blipFill>
          </p:spPr>
          <p:txBody>
            <a:bodyPr/>
            <a:lstStyle/>
            <a:p>
              <a:endParaRPr lang="en-IN"/>
            </a:p>
          </p:txBody>
        </p:sp>
      </p:grpSp>
      <p:sp>
        <p:nvSpPr>
          <p:cNvPr id="12" name="TextBox 12"/>
          <p:cNvSpPr txBox="1"/>
          <p:nvPr/>
        </p:nvSpPr>
        <p:spPr>
          <a:xfrm>
            <a:off x="9753192" y="3714791"/>
            <a:ext cx="7419034" cy="5050790"/>
          </a:xfrm>
          <a:prstGeom prst="rect">
            <a:avLst/>
          </a:prstGeom>
        </p:spPr>
        <p:txBody>
          <a:bodyPr lIns="0" tIns="0" rIns="0" bIns="0" rtlCol="0" anchor="t">
            <a:spAutoFit/>
          </a:bodyPr>
          <a:lstStyle/>
          <a:p>
            <a:pPr algn="l">
              <a:lnSpc>
                <a:spcPts val="4060"/>
              </a:lnSpc>
            </a:pPr>
            <a:r>
              <a:rPr lang="en-US" sz="2900" b="1" u="sng">
                <a:solidFill>
                  <a:srgbClr val="000000"/>
                </a:solidFill>
                <a:latin typeface="Century Gothic Paneuropean Bold"/>
                <a:ea typeface="Century Gothic Paneuropean Bold"/>
                <a:cs typeface="Century Gothic Paneuropean Bold"/>
                <a:sym typeface="Century Gothic Paneuropean Bold"/>
              </a:rPr>
              <a:t>How We Overcame Them</a:t>
            </a:r>
          </a:p>
          <a:p>
            <a:pPr marL="582935" lvl="1" indent="-291467" algn="l">
              <a:lnSpc>
                <a:spcPts val="3780"/>
              </a:lnSpc>
              <a:buFont typeface="Arial"/>
              <a:buChar char="•"/>
            </a:pPr>
            <a:r>
              <a:rPr lang="en-US" sz="2700" b="1">
                <a:solidFill>
                  <a:srgbClr val="000000"/>
                </a:solidFill>
                <a:latin typeface="Century Gothic Paneuropean Bold"/>
                <a:ea typeface="Century Gothic Paneuropean Bold"/>
                <a:cs typeface="Century Gothic Paneuropean Bold"/>
                <a:sym typeface="Century Gothic Paneuropean Bold"/>
              </a:rPr>
              <a:t>Data Preprocessing</a:t>
            </a:r>
            <a:r>
              <a:rPr lang="en-US" sz="2700">
                <a:solidFill>
                  <a:srgbClr val="000000"/>
                </a:solidFill>
                <a:latin typeface="Century Gothic Paneuropean"/>
                <a:ea typeface="Century Gothic Paneuropean"/>
                <a:cs typeface="Century Gothic Paneuropean"/>
                <a:sym typeface="Century Gothic Paneuropean"/>
              </a:rPr>
              <a:t> – Cleaned and standardized data for better accuracy.</a:t>
            </a:r>
          </a:p>
          <a:p>
            <a:pPr marL="626114" lvl="1" indent="-313057" algn="l">
              <a:lnSpc>
                <a:spcPts val="4060"/>
              </a:lnSpc>
              <a:buFont typeface="Arial"/>
              <a:buChar char="•"/>
            </a:pPr>
            <a:r>
              <a:rPr lang="en-US" sz="2900" b="1">
                <a:solidFill>
                  <a:srgbClr val="000000"/>
                </a:solidFill>
                <a:latin typeface="Century Gothic Paneuropean Bold"/>
                <a:ea typeface="Century Gothic Paneuropean Bold"/>
                <a:cs typeface="Century Gothic Paneuropean Bold"/>
                <a:sym typeface="Century Gothic Paneuropean Bold"/>
              </a:rPr>
              <a:t>Hyperparameter Tuning </a:t>
            </a:r>
            <a:r>
              <a:rPr lang="en-US" sz="2900">
                <a:solidFill>
                  <a:srgbClr val="000000"/>
                </a:solidFill>
                <a:latin typeface="Century Gothic Paneuropean"/>
                <a:ea typeface="Century Gothic Paneuropean"/>
                <a:cs typeface="Century Gothic Paneuropean"/>
                <a:sym typeface="Century Gothic Paneuropean"/>
              </a:rPr>
              <a:t>– Optimized ML models for improved performance.</a:t>
            </a:r>
          </a:p>
          <a:p>
            <a:pPr marL="626114" lvl="1" indent="-313057" algn="l">
              <a:lnSpc>
                <a:spcPts val="4060"/>
              </a:lnSpc>
              <a:buFont typeface="Arial"/>
              <a:buChar char="•"/>
            </a:pPr>
            <a:r>
              <a:rPr lang="en-US" sz="2900" b="1">
                <a:solidFill>
                  <a:srgbClr val="000000"/>
                </a:solidFill>
                <a:latin typeface="Century Gothic Paneuropean Bold"/>
                <a:ea typeface="Century Gothic Paneuropean Bold"/>
                <a:cs typeface="Century Gothic Paneuropean Bold"/>
                <a:sym typeface="Century Gothic Paneuropean Bold"/>
              </a:rPr>
              <a:t>Flask API Implementation </a:t>
            </a:r>
            <a:r>
              <a:rPr lang="en-US" sz="2900">
                <a:solidFill>
                  <a:srgbClr val="000000"/>
                </a:solidFill>
                <a:latin typeface="Century Gothic Paneuropean"/>
                <a:ea typeface="Century Gothic Paneuropean"/>
                <a:cs typeface="Century Gothic Paneuropean"/>
                <a:sym typeface="Century Gothic Paneuropean"/>
              </a:rPr>
              <a:t>– Enabled smooth communication between frontend and backend.</a:t>
            </a:r>
          </a:p>
          <a:p>
            <a:pPr algn="l">
              <a:lnSpc>
                <a:spcPts val="4060"/>
              </a:lnSpc>
            </a:pPr>
            <a:endParaRPr lang="en-US" sz="2900">
              <a:solidFill>
                <a:srgbClr val="000000"/>
              </a:solidFill>
              <a:latin typeface="Century Gothic Paneuropean"/>
              <a:ea typeface="Century Gothic Paneuropean"/>
              <a:cs typeface="Century Gothic Paneuropean"/>
              <a:sym typeface="Century Gothic Paneuropean"/>
            </a:endParaRPr>
          </a:p>
        </p:txBody>
      </p:sp>
      <p:sp>
        <p:nvSpPr>
          <p:cNvPr id="13" name="Freeform 13"/>
          <p:cNvSpPr/>
          <p:nvPr/>
        </p:nvSpPr>
        <p:spPr>
          <a:xfrm>
            <a:off x="5486400" y="249824"/>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0000"/>
            </a:blip>
            <a:stretch>
              <a:fillRect/>
            </a:stretch>
          </a:blipFill>
        </p:spPr>
        <p:txBody>
          <a:bodyPr/>
          <a:lstStyle/>
          <a:p>
            <a:endParaRPr lang="en-IN"/>
          </a:p>
        </p:txBody>
      </p:sp>
      <p:sp>
        <p:nvSpPr>
          <p:cNvPr id="4" name="TextBox 4"/>
          <p:cNvSpPr txBox="1"/>
          <p:nvPr/>
        </p:nvSpPr>
        <p:spPr>
          <a:xfrm>
            <a:off x="3857762" y="584200"/>
            <a:ext cx="10572476" cy="119380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FUTURE ENHANCEMENTS</a:t>
            </a:r>
          </a:p>
        </p:txBody>
      </p:sp>
      <p:sp>
        <p:nvSpPr>
          <p:cNvPr id="5" name="TextBox 5"/>
          <p:cNvSpPr txBox="1"/>
          <p:nvPr/>
        </p:nvSpPr>
        <p:spPr>
          <a:xfrm>
            <a:off x="2978033" y="2134231"/>
            <a:ext cx="12331935" cy="3645535"/>
          </a:xfrm>
          <a:prstGeom prst="rect">
            <a:avLst/>
          </a:prstGeom>
        </p:spPr>
        <p:txBody>
          <a:bodyPr lIns="0" tIns="0" rIns="0" bIns="0" rtlCol="0" anchor="t">
            <a:spAutoFit/>
          </a:bodyPr>
          <a:lstStyle/>
          <a:p>
            <a:pPr algn="just">
              <a:lnSpc>
                <a:spcPts val="4619"/>
              </a:lnSpc>
            </a:pPr>
            <a:r>
              <a:rPr lang="en-US" sz="3299" b="1" u="sng">
                <a:solidFill>
                  <a:srgbClr val="000000"/>
                </a:solidFill>
                <a:latin typeface="Century Gothic Paneuropean Bold"/>
                <a:ea typeface="Century Gothic Paneuropean Bold"/>
                <a:cs typeface="Century Gothic Paneuropean Bold"/>
                <a:sym typeface="Century Gothic Paneuropean Bold"/>
              </a:rPr>
              <a:t>Possible Improvements</a:t>
            </a:r>
          </a:p>
          <a:p>
            <a:pPr marL="626109" lvl="1" indent="-313054" algn="just">
              <a:lnSpc>
                <a:spcPts val="4059"/>
              </a:lnSpc>
              <a:buFont typeface="Arial"/>
              <a:buChar char="•"/>
            </a:pPr>
            <a:r>
              <a:rPr lang="en-US" sz="2899" b="1">
                <a:solidFill>
                  <a:srgbClr val="000000"/>
                </a:solidFill>
                <a:latin typeface="Century Gothic Paneuropean Bold"/>
                <a:ea typeface="Century Gothic Paneuropean Bold"/>
                <a:cs typeface="Century Gothic Paneuropean Bold"/>
                <a:sym typeface="Century Gothic Paneuropean Bold"/>
              </a:rPr>
              <a:t>Increase Accuracy</a:t>
            </a:r>
            <a:r>
              <a:rPr lang="en-US" sz="2899" b="1">
                <a:solidFill>
                  <a:srgbClr val="494848"/>
                </a:solidFill>
                <a:latin typeface="Century Gothic Paneuropean Bold"/>
                <a:ea typeface="Century Gothic Paneuropean Bold"/>
                <a:cs typeface="Century Gothic Paneuropean Bold"/>
                <a:sym typeface="Century Gothic Paneuropean Bold"/>
              </a:rPr>
              <a:t> </a:t>
            </a:r>
            <a:r>
              <a:rPr lang="en-US" sz="2899">
                <a:solidFill>
                  <a:srgbClr val="494848"/>
                </a:solidFill>
                <a:latin typeface="Century Gothic Paneuropean"/>
                <a:ea typeface="Century Gothic Paneuropean"/>
                <a:cs typeface="Century Gothic Paneuropean"/>
                <a:sym typeface="Century Gothic Paneuropean"/>
              </a:rPr>
              <a:t>– Enhance ML models with more diverse datasets.</a:t>
            </a:r>
          </a:p>
          <a:p>
            <a:pPr marL="626109" lvl="1" indent="-313054" algn="just">
              <a:lnSpc>
                <a:spcPts val="4059"/>
              </a:lnSpc>
              <a:buFont typeface="Arial"/>
              <a:buChar char="•"/>
            </a:pPr>
            <a:r>
              <a:rPr lang="en-US" sz="2899" b="1">
                <a:solidFill>
                  <a:srgbClr val="000000"/>
                </a:solidFill>
                <a:latin typeface="Century Gothic Paneuropean Bold"/>
                <a:ea typeface="Century Gothic Paneuropean Bold"/>
                <a:cs typeface="Century Gothic Paneuropean Bold"/>
                <a:sym typeface="Century Gothic Paneuropean Bold"/>
              </a:rPr>
              <a:t>Add More Diseases</a:t>
            </a:r>
            <a:r>
              <a:rPr lang="en-US" sz="2899" b="1">
                <a:solidFill>
                  <a:srgbClr val="494848"/>
                </a:solidFill>
                <a:latin typeface="Century Gothic Paneuropean Bold"/>
                <a:ea typeface="Century Gothic Paneuropean Bold"/>
                <a:cs typeface="Century Gothic Paneuropean Bold"/>
                <a:sym typeface="Century Gothic Paneuropean Bold"/>
              </a:rPr>
              <a:t> </a:t>
            </a:r>
            <a:r>
              <a:rPr lang="en-US" sz="2899">
                <a:solidFill>
                  <a:srgbClr val="494848"/>
                </a:solidFill>
                <a:latin typeface="Century Gothic Paneuropean"/>
                <a:ea typeface="Century Gothic Paneuropean"/>
                <a:cs typeface="Century Gothic Paneuropean"/>
                <a:sym typeface="Century Gothic Paneuropean"/>
              </a:rPr>
              <a:t>– Expand predictions to cover additional medical conditions.</a:t>
            </a:r>
          </a:p>
          <a:p>
            <a:pPr marL="626109" lvl="1" indent="-313054" algn="just">
              <a:lnSpc>
                <a:spcPts val="4059"/>
              </a:lnSpc>
              <a:buFont typeface="Arial"/>
              <a:buChar char="•"/>
            </a:pPr>
            <a:r>
              <a:rPr lang="en-US" sz="2899" b="1">
                <a:solidFill>
                  <a:srgbClr val="000000"/>
                </a:solidFill>
                <a:latin typeface="Century Gothic Paneuropean Bold"/>
                <a:ea typeface="Century Gothic Paneuropean Bold"/>
                <a:cs typeface="Century Gothic Paneuropean Bold"/>
                <a:sym typeface="Century Gothic Paneuropean Bold"/>
              </a:rPr>
              <a:t>Improve UI/UX</a:t>
            </a:r>
            <a:r>
              <a:rPr lang="en-US" sz="2899">
                <a:solidFill>
                  <a:srgbClr val="000000"/>
                </a:solidFill>
                <a:latin typeface="Century Gothic Paneuropean"/>
                <a:ea typeface="Century Gothic Paneuropean"/>
                <a:cs typeface="Century Gothic Paneuropean"/>
                <a:sym typeface="Century Gothic Paneuropean"/>
              </a:rPr>
              <a:t> </a:t>
            </a:r>
            <a:r>
              <a:rPr lang="en-US" sz="2899">
                <a:solidFill>
                  <a:srgbClr val="494848"/>
                </a:solidFill>
                <a:latin typeface="Century Gothic Paneuropean"/>
                <a:ea typeface="Century Gothic Paneuropean"/>
                <a:cs typeface="Century Gothic Paneuropean"/>
                <a:sym typeface="Century Gothic Paneuropean"/>
              </a:rPr>
              <a:t>– Make the interface more user-friendly and interactive.</a:t>
            </a:r>
          </a:p>
        </p:txBody>
      </p:sp>
      <p:sp>
        <p:nvSpPr>
          <p:cNvPr id="6" name="TextBox 6"/>
          <p:cNvSpPr txBox="1"/>
          <p:nvPr/>
        </p:nvSpPr>
        <p:spPr>
          <a:xfrm>
            <a:off x="2978033" y="5880971"/>
            <a:ext cx="12331935" cy="3619500"/>
          </a:xfrm>
          <a:prstGeom prst="rect">
            <a:avLst/>
          </a:prstGeom>
        </p:spPr>
        <p:txBody>
          <a:bodyPr lIns="0" tIns="0" rIns="0" bIns="0" rtlCol="0" anchor="t">
            <a:spAutoFit/>
          </a:bodyPr>
          <a:lstStyle/>
          <a:p>
            <a:pPr algn="l">
              <a:lnSpc>
                <a:spcPts val="4339"/>
              </a:lnSpc>
            </a:pPr>
            <a:r>
              <a:rPr lang="en-US" sz="3099" b="1" u="sng">
                <a:solidFill>
                  <a:srgbClr val="494848"/>
                </a:solidFill>
                <a:latin typeface="Century Gothic Paneuropean Bold"/>
                <a:ea typeface="Century Gothic Paneuropean Bold"/>
                <a:cs typeface="Century Gothic Paneuropean Bold"/>
                <a:sym typeface="Century Gothic Paneuropean Bold"/>
              </a:rPr>
              <a:t> </a:t>
            </a:r>
            <a:r>
              <a:rPr lang="en-US" sz="3099" b="1" u="sng">
                <a:solidFill>
                  <a:srgbClr val="000000"/>
                </a:solidFill>
                <a:latin typeface="Century Gothic Paneuropean Bold"/>
                <a:ea typeface="Century Gothic Paneuropean Bold"/>
                <a:cs typeface="Century Gothic Paneuropean Bold"/>
                <a:sym typeface="Century Gothic Paneuropean Bold"/>
              </a:rPr>
              <a:t>Scalability Options</a:t>
            </a:r>
          </a:p>
          <a:p>
            <a:pPr marL="626109" lvl="1" indent="-313054" algn="l">
              <a:lnSpc>
                <a:spcPts val="4059"/>
              </a:lnSpc>
              <a:buFont typeface="Arial"/>
              <a:buChar char="•"/>
            </a:pPr>
            <a:r>
              <a:rPr lang="en-US" sz="2899" b="1">
                <a:solidFill>
                  <a:srgbClr val="000000"/>
                </a:solidFill>
                <a:latin typeface="Century Gothic Paneuropean Bold"/>
                <a:ea typeface="Century Gothic Paneuropean Bold"/>
                <a:cs typeface="Century Gothic Paneuropean Bold"/>
                <a:sym typeface="Century Gothic Paneuropean Bold"/>
              </a:rPr>
              <a:t>Cloud Deployment</a:t>
            </a:r>
            <a:r>
              <a:rPr lang="en-US" sz="2899">
                <a:solidFill>
                  <a:srgbClr val="000000"/>
                </a:solidFill>
                <a:latin typeface="Century Gothic Paneuropean"/>
                <a:ea typeface="Century Gothic Paneuropean"/>
                <a:cs typeface="Century Gothic Paneuropean"/>
                <a:sym typeface="Century Gothic Paneuropean"/>
              </a:rPr>
              <a:t> </a:t>
            </a:r>
            <a:r>
              <a:rPr lang="en-US" sz="2899">
                <a:solidFill>
                  <a:srgbClr val="494848"/>
                </a:solidFill>
                <a:latin typeface="Century Gothic Paneuropean"/>
                <a:ea typeface="Century Gothic Paneuropean"/>
                <a:cs typeface="Century Gothic Paneuropean"/>
                <a:sym typeface="Century Gothic Paneuropean"/>
              </a:rPr>
              <a:t>– Host the system on cloud platforms for wider accessibility.</a:t>
            </a:r>
          </a:p>
          <a:p>
            <a:pPr marL="626109" lvl="1" indent="-313054" algn="l">
              <a:lnSpc>
                <a:spcPts val="4059"/>
              </a:lnSpc>
              <a:buFont typeface="Arial"/>
              <a:buChar char="•"/>
            </a:pPr>
            <a:r>
              <a:rPr lang="en-US" sz="2899" b="1">
                <a:solidFill>
                  <a:srgbClr val="000000"/>
                </a:solidFill>
                <a:latin typeface="Century Gothic Paneuropean Bold"/>
                <a:ea typeface="Century Gothic Paneuropean Bold"/>
                <a:cs typeface="Century Gothic Paneuropean Bold"/>
                <a:sym typeface="Century Gothic Paneuropean Bold"/>
              </a:rPr>
              <a:t>Mobile App Integration</a:t>
            </a:r>
            <a:r>
              <a:rPr lang="en-US" sz="2899">
                <a:solidFill>
                  <a:srgbClr val="000000"/>
                </a:solidFill>
                <a:latin typeface="Century Gothic Paneuropean"/>
                <a:ea typeface="Century Gothic Paneuropean"/>
                <a:cs typeface="Century Gothic Paneuropean"/>
                <a:sym typeface="Century Gothic Paneuropean"/>
              </a:rPr>
              <a:t> </a:t>
            </a:r>
            <a:r>
              <a:rPr lang="en-US" sz="2899">
                <a:solidFill>
                  <a:srgbClr val="494848"/>
                </a:solidFill>
                <a:latin typeface="Century Gothic Paneuropean"/>
                <a:ea typeface="Century Gothic Paneuropean"/>
                <a:cs typeface="Century Gothic Paneuropean"/>
                <a:sym typeface="Century Gothic Paneuropean"/>
              </a:rPr>
              <a:t>– Develop a mobile version for easy diagnosis on the go.</a:t>
            </a:r>
          </a:p>
          <a:p>
            <a:pPr marL="626109" lvl="1" indent="-313054" algn="l">
              <a:lnSpc>
                <a:spcPts val="4059"/>
              </a:lnSpc>
              <a:buFont typeface="Arial"/>
              <a:buChar char="•"/>
            </a:pPr>
            <a:r>
              <a:rPr lang="en-US" sz="2899" b="1">
                <a:solidFill>
                  <a:srgbClr val="000000"/>
                </a:solidFill>
                <a:latin typeface="Century Gothic Paneuropean Bold"/>
                <a:ea typeface="Century Gothic Paneuropean Bold"/>
                <a:cs typeface="Century Gothic Paneuropean Bold"/>
                <a:sym typeface="Century Gothic Paneuropean Bold"/>
              </a:rPr>
              <a:t>Real-time Data Processing</a:t>
            </a:r>
            <a:r>
              <a:rPr lang="en-US" sz="2899">
                <a:solidFill>
                  <a:srgbClr val="494848"/>
                </a:solidFill>
                <a:latin typeface="Century Gothic Paneuropean"/>
                <a:ea typeface="Century Gothic Paneuropean"/>
                <a:cs typeface="Century Gothic Paneuropean"/>
                <a:sym typeface="Century Gothic Paneuropean"/>
              </a:rPr>
              <a:t> – Implement live data analysis for instant results.</a:t>
            </a:r>
          </a:p>
        </p:txBody>
      </p:sp>
      <p:sp>
        <p:nvSpPr>
          <p:cNvPr id="7" name="Freeform 7"/>
          <p:cNvSpPr/>
          <p:nvPr/>
        </p:nvSpPr>
        <p:spPr>
          <a:xfrm>
            <a:off x="5486400" y="326644"/>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0000"/>
            </a:blip>
            <a:stretch>
              <a:fillRect/>
            </a:stretch>
          </a:blipFill>
        </p:spPr>
        <p:txBody>
          <a:bodyPr/>
          <a:lstStyle/>
          <a:p>
            <a:endParaRPr lang="en-IN"/>
          </a:p>
        </p:txBody>
      </p:sp>
      <p:sp>
        <p:nvSpPr>
          <p:cNvPr id="4" name="TextBox 4"/>
          <p:cNvSpPr txBox="1"/>
          <p:nvPr/>
        </p:nvSpPr>
        <p:spPr>
          <a:xfrm>
            <a:off x="5331308" y="895350"/>
            <a:ext cx="7625383" cy="119380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CONCLUSION</a:t>
            </a:r>
          </a:p>
        </p:txBody>
      </p:sp>
      <p:sp>
        <p:nvSpPr>
          <p:cNvPr id="5" name="TextBox 5"/>
          <p:cNvSpPr txBox="1"/>
          <p:nvPr/>
        </p:nvSpPr>
        <p:spPr>
          <a:xfrm>
            <a:off x="2978033" y="2530708"/>
            <a:ext cx="12331935" cy="6581774"/>
          </a:xfrm>
          <a:prstGeom prst="rect">
            <a:avLst/>
          </a:prstGeom>
        </p:spPr>
        <p:txBody>
          <a:bodyPr lIns="0" tIns="0" rIns="0" bIns="0" rtlCol="0" anchor="t">
            <a:spAutoFit/>
          </a:bodyPr>
          <a:lstStyle/>
          <a:p>
            <a:pPr algn="l">
              <a:lnSpc>
                <a:spcPts val="4480"/>
              </a:lnSpc>
            </a:pPr>
            <a:r>
              <a:rPr lang="en-US" sz="3200" b="1">
                <a:solidFill>
                  <a:srgbClr val="000000"/>
                </a:solidFill>
                <a:latin typeface="Century Gothic Paneuropean Bold"/>
                <a:ea typeface="Century Gothic Paneuropean Bold"/>
                <a:cs typeface="Century Gothic Paneuropean Bold"/>
                <a:sym typeface="Century Gothic Paneuropean Bold"/>
              </a:rPr>
              <a:t>Summary of Findings</a:t>
            </a:r>
          </a:p>
          <a:p>
            <a:pPr marL="604526" lvl="1" indent="-302263" algn="l">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Developed an AI-powered medical diagnosis system for early detection of diseases.</a:t>
            </a:r>
          </a:p>
          <a:p>
            <a:pPr marL="604526" lvl="1" indent="-302263" algn="l">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Integrated machine learning models with a Flask-based backend and a user-friendly frontend.</a:t>
            </a:r>
          </a:p>
          <a:p>
            <a:pPr marL="604526" lvl="1" indent="-302263" algn="l">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Provides fast, accurate, and cost-effective predictions compared to traditional methods.</a:t>
            </a:r>
          </a:p>
          <a:p>
            <a:pPr algn="l">
              <a:lnSpc>
                <a:spcPts val="4620"/>
              </a:lnSpc>
            </a:pPr>
            <a:r>
              <a:rPr lang="en-US" sz="3300">
                <a:solidFill>
                  <a:srgbClr val="000000"/>
                </a:solidFill>
                <a:latin typeface="Century Gothic Paneuropean"/>
                <a:ea typeface="Century Gothic Paneuropean"/>
                <a:cs typeface="Century Gothic Paneuropean"/>
                <a:sym typeface="Century Gothic Paneuropean"/>
              </a:rPr>
              <a:t> </a:t>
            </a:r>
            <a:r>
              <a:rPr lang="en-US" sz="3300" b="1">
                <a:solidFill>
                  <a:srgbClr val="000000"/>
                </a:solidFill>
                <a:latin typeface="Century Gothic Paneuropean Bold"/>
                <a:ea typeface="Century Gothic Paneuropean Bold"/>
                <a:cs typeface="Century Gothic Paneuropean Bold"/>
                <a:sym typeface="Century Gothic Paneuropean Bold"/>
              </a:rPr>
              <a:t>Impact of the Project</a:t>
            </a:r>
          </a:p>
          <a:p>
            <a:pPr marL="604526" lvl="1" indent="-302263" algn="l">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Enhances early diagnosis, leading to better treatment outcomes.</a:t>
            </a:r>
          </a:p>
          <a:p>
            <a:pPr marL="604526" lvl="1" indent="-302263" algn="l">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Reduces dependency on specialists, making healthcare more accessible.</a:t>
            </a:r>
          </a:p>
          <a:p>
            <a:pPr marL="604526" lvl="1" indent="-302263" algn="l">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Scalable and efficient, with potential for future improvements and wider adoption.</a:t>
            </a:r>
          </a:p>
        </p:txBody>
      </p:sp>
      <p:sp>
        <p:nvSpPr>
          <p:cNvPr id="6" name="Freeform 6"/>
          <p:cNvSpPr/>
          <p:nvPr/>
        </p:nvSpPr>
        <p:spPr>
          <a:xfrm>
            <a:off x="5638800" y="5815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4735689" y="876300"/>
            <a:ext cx="8537178" cy="1392115"/>
          </a:xfrm>
          <a:prstGeom prst="rect">
            <a:avLst/>
          </a:prstGeom>
        </p:spPr>
        <p:txBody>
          <a:bodyPr lIns="0" tIns="0" rIns="0" bIns="0" rtlCol="0" anchor="t">
            <a:spAutoFit/>
          </a:bodyPr>
          <a:lstStyle/>
          <a:p>
            <a:pPr algn="ctr">
              <a:lnSpc>
                <a:spcPts val="11469"/>
              </a:lnSpc>
            </a:pPr>
            <a:r>
              <a:rPr lang="en-US" sz="8192" b="1">
                <a:solidFill>
                  <a:srgbClr val="000000"/>
                </a:solidFill>
                <a:latin typeface="DM Sans Bold"/>
                <a:ea typeface="DM Sans Bold"/>
                <a:cs typeface="DM Sans Bold"/>
                <a:sym typeface="DM Sans Bold"/>
              </a:rPr>
              <a:t>INTRODUCTION</a:t>
            </a:r>
          </a:p>
        </p:txBody>
      </p:sp>
      <p:sp>
        <p:nvSpPr>
          <p:cNvPr id="3" name="TextBox 3"/>
          <p:cNvSpPr txBox="1"/>
          <p:nvPr/>
        </p:nvSpPr>
        <p:spPr>
          <a:xfrm>
            <a:off x="2676599" y="2495173"/>
            <a:ext cx="12026612" cy="2940036"/>
          </a:xfrm>
          <a:prstGeom prst="rect">
            <a:avLst/>
          </a:prstGeom>
        </p:spPr>
        <p:txBody>
          <a:bodyPr lIns="0" tIns="0" rIns="0" bIns="0" rtlCol="0" anchor="t">
            <a:spAutoFit/>
          </a:bodyPr>
          <a:lstStyle/>
          <a:p>
            <a:pPr algn="l">
              <a:lnSpc>
                <a:spcPts val="5096"/>
              </a:lnSpc>
            </a:pPr>
            <a:r>
              <a:rPr lang="en-US" sz="3640" b="1" spc="-72" dirty="0">
                <a:solidFill>
                  <a:srgbClr val="000000"/>
                </a:solidFill>
                <a:latin typeface="DM Sans Bold"/>
                <a:ea typeface="DM Sans Bold"/>
                <a:cs typeface="DM Sans Bold"/>
                <a:sym typeface="DM Sans Bold"/>
              </a:rPr>
              <a:t>Brief Overview of the Project</a:t>
            </a:r>
          </a:p>
          <a:p>
            <a:pPr marL="548448" lvl="1" indent="-274224" algn="l">
              <a:lnSpc>
                <a:spcPts val="3556"/>
              </a:lnSpc>
              <a:buFont typeface="Arial"/>
              <a:buChar char="•"/>
            </a:pPr>
            <a:r>
              <a:rPr lang="en-US" sz="2540" spc="152" dirty="0">
                <a:solidFill>
                  <a:srgbClr val="000000"/>
                </a:solidFill>
                <a:latin typeface="DM Sans"/>
                <a:ea typeface="DM Sans"/>
                <a:cs typeface="DM Sans"/>
                <a:sym typeface="DM Sans"/>
              </a:rPr>
              <a:t> The Medical Diagnosis System is designed to predict diseases such as heart disease , Kidney Disease, Breast Cancer, and Liver Disease using Machine Learning. It integrates a user-friendly frontend, a Flask-based backend, and pre-trained ML models to provide accurate predictions.</a:t>
            </a:r>
          </a:p>
        </p:txBody>
      </p:sp>
      <p:sp>
        <p:nvSpPr>
          <p:cNvPr id="4" name="TextBox 4"/>
          <p:cNvSpPr txBox="1"/>
          <p:nvPr/>
        </p:nvSpPr>
        <p:spPr>
          <a:xfrm>
            <a:off x="2676599" y="5217377"/>
            <a:ext cx="12026612" cy="1959857"/>
          </a:xfrm>
          <a:prstGeom prst="rect">
            <a:avLst/>
          </a:prstGeom>
        </p:spPr>
        <p:txBody>
          <a:bodyPr lIns="0" tIns="0" rIns="0" bIns="0" rtlCol="0" anchor="t">
            <a:spAutoFit/>
          </a:bodyPr>
          <a:lstStyle/>
          <a:p>
            <a:pPr algn="l">
              <a:lnSpc>
                <a:spcPts val="5096"/>
              </a:lnSpc>
            </a:pPr>
            <a:r>
              <a:rPr lang="en-US" sz="3640" b="1" spc="-72">
                <a:solidFill>
                  <a:srgbClr val="000000"/>
                </a:solidFill>
                <a:latin typeface="DM Sans Bold"/>
                <a:ea typeface="DM Sans Bold"/>
                <a:cs typeface="DM Sans Bold"/>
                <a:sym typeface="DM Sans Bold"/>
              </a:rPr>
              <a:t>Objective of the Project</a:t>
            </a:r>
          </a:p>
          <a:p>
            <a:pPr marL="548448" lvl="1" indent="-274224" algn="l">
              <a:lnSpc>
                <a:spcPts val="3556"/>
              </a:lnSpc>
              <a:buFont typeface="Arial"/>
              <a:buChar char="•"/>
            </a:pPr>
            <a:r>
              <a:rPr lang="en-US" sz="2540" spc="152">
                <a:solidFill>
                  <a:srgbClr val="000000"/>
                </a:solidFill>
                <a:latin typeface="DM Sans"/>
                <a:ea typeface="DM Sans"/>
                <a:cs typeface="DM Sans"/>
                <a:sym typeface="DM Sans"/>
              </a:rPr>
              <a:t> The primary goal is to develop an efficient, accurate, and scalable medical diagnosis tool that assists users in early disease detection, helping improve healthcare outcomes.</a:t>
            </a:r>
          </a:p>
        </p:txBody>
      </p:sp>
      <p:grpSp>
        <p:nvGrpSpPr>
          <p:cNvPr id="5" name="Group 5"/>
          <p:cNvGrpSpPr/>
          <p:nvPr/>
        </p:nvGrpSpPr>
        <p:grpSpPr>
          <a:xfrm>
            <a:off x="16718943" y="-989670"/>
            <a:ext cx="1080715" cy="2956684"/>
            <a:chOff x="0" y="0"/>
            <a:chExt cx="284633" cy="778715"/>
          </a:xfrm>
        </p:grpSpPr>
        <p:sp>
          <p:nvSpPr>
            <p:cNvPr id="6" name="Freeform 6"/>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8AB7E2"/>
            </a:solidFill>
          </p:spPr>
          <p:txBody>
            <a:bodyPr/>
            <a:lstStyle/>
            <a:p>
              <a:endParaRPr lang="en-IN"/>
            </a:p>
          </p:txBody>
        </p:sp>
        <p:sp>
          <p:nvSpPr>
            <p:cNvPr id="7" name="TextBox 7"/>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29352" y="9803843"/>
            <a:ext cx="19346704" cy="821917"/>
            <a:chOff x="0" y="0"/>
            <a:chExt cx="5095428" cy="216472"/>
          </a:xfrm>
        </p:grpSpPr>
        <p:sp>
          <p:nvSpPr>
            <p:cNvPr id="9" name="Freeform 9"/>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8AB7E2"/>
            </a:solidFill>
            <a:ln w="85725" cap="rnd">
              <a:solidFill>
                <a:srgbClr val="494848"/>
              </a:solidFill>
              <a:prstDash val="solid"/>
              <a:round/>
            </a:ln>
          </p:spPr>
          <p:txBody>
            <a:bodyPr/>
            <a:lstStyle/>
            <a:p>
              <a:endParaRPr lang="en-IN"/>
            </a:p>
          </p:txBody>
        </p:sp>
        <p:sp>
          <p:nvSpPr>
            <p:cNvPr id="10" name="TextBox 10"/>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Freeform 12"/>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3" name="Group 13"/>
          <p:cNvGrpSpPr/>
          <p:nvPr/>
        </p:nvGrpSpPr>
        <p:grpSpPr>
          <a:xfrm>
            <a:off x="488343" y="-989670"/>
            <a:ext cx="1080715" cy="2956684"/>
            <a:chOff x="0" y="0"/>
            <a:chExt cx="284633" cy="778715"/>
          </a:xfrm>
        </p:grpSpPr>
        <p:sp>
          <p:nvSpPr>
            <p:cNvPr id="14" name="Freeform 1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8AB7E2"/>
            </a:solidFill>
          </p:spPr>
          <p:txBody>
            <a:bodyPr/>
            <a:lstStyle/>
            <a:p>
              <a:endParaRPr lang="en-IN"/>
            </a:p>
          </p:txBody>
        </p:sp>
        <p:sp>
          <p:nvSpPr>
            <p:cNvPr id="15" name="TextBox 1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2676599" y="7120084"/>
            <a:ext cx="12026612" cy="1931794"/>
          </a:xfrm>
          <a:prstGeom prst="rect">
            <a:avLst/>
          </a:prstGeom>
        </p:spPr>
        <p:txBody>
          <a:bodyPr lIns="0" tIns="0" rIns="0" bIns="0" rtlCol="0" anchor="t">
            <a:spAutoFit/>
          </a:bodyPr>
          <a:lstStyle/>
          <a:p>
            <a:pPr algn="l">
              <a:lnSpc>
                <a:spcPts val="5096"/>
              </a:lnSpc>
            </a:pPr>
            <a:r>
              <a:rPr lang="en-US" sz="3640" b="1" spc="-72">
                <a:solidFill>
                  <a:srgbClr val="000000"/>
                </a:solidFill>
                <a:latin typeface="DM Sans Bold"/>
                <a:ea typeface="DM Sans Bold"/>
                <a:cs typeface="DM Sans Bold"/>
                <a:sym typeface="DM Sans Bold"/>
              </a:rPr>
              <a:t>Importance and Relevance</a:t>
            </a:r>
          </a:p>
          <a:p>
            <a:pPr marL="539748" lvl="1" indent="-269874" algn="l">
              <a:lnSpc>
                <a:spcPts val="3499"/>
              </a:lnSpc>
              <a:buFont typeface="Arial"/>
              <a:buChar char="•"/>
            </a:pPr>
            <a:r>
              <a:rPr lang="en-US" sz="2499" spc="149">
                <a:solidFill>
                  <a:srgbClr val="000000"/>
                </a:solidFill>
                <a:latin typeface="DM Sans"/>
                <a:ea typeface="DM Sans"/>
                <a:cs typeface="DM Sans"/>
                <a:sym typeface="DM Sans"/>
              </a:rPr>
              <a:t>Early diagnosis can lead to better treatment and management.</a:t>
            </a:r>
          </a:p>
          <a:p>
            <a:pPr marL="539748" lvl="1" indent="-269874" algn="l">
              <a:lnSpc>
                <a:spcPts val="3499"/>
              </a:lnSpc>
              <a:buFont typeface="Arial"/>
              <a:buChar char="•"/>
            </a:pPr>
            <a:r>
              <a:rPr lang="en-US" sz="2499" spc="149">
                <a:solidFill>
                  <a:srgbClr val="000000"/>
                </a:solidFill>
                <a:latin typeface="DM Sans"/>
                <a:ea typeface="DM Sans"/>
                <a:cs typeface="DM Sans"/>
                <a:sym typeface="DM Sans"/>
              </a:rPr>
              <a:t>Machine Learning improves prediction accuracy and efficiency.</a:t>
            </a:r>
          </a:p>
          <a:p>
            <a:pPr algn="l">
              <a:lnSpc>
                <a:spcPts val="3499"/>
              </a:lnSpc>
            </a:pPr>
            <a:endParaRPr lang="en-US" sz="2499" spc="149">
              <a:solidFill>
                <a:srgbClr val="000000"/>
              </a:solidFill>
              <a:latin typeface="DM Sans"/>
              <a:ea typeface="DM Sans"/>
              <a:cs typeface="DM Sans"/>
              <a:sym typeface="DM Sans"/>
            </a:endParaRPr>
          </a:p>
        </p:txBody>
      </p:sp>
      <p:sp>
        <p:nvSpPr>
          <p:cNvPr id="17" name="Freeform 17"/>
          <p:cNvSpPr/>
          <p:nvPr/>
        </p:nvSpPr>
        <p:spPr>
          <a:xfrm>
            <a:off x="4876888" y="14001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0000"/>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2">
              <a:alphaModFix amt="40000"/>
            </a:blip>
            <a:stretch>
              <a:fillRect/>
            </a:stretch>
          </a:blipFill>
        </p:spPr>
        <p:txBody>
          <a:bodyPr/>
          <a:lstStyle/>
          <a:p>
            <a:endParaRPr lang="en-IN"/>
          </a:p>
        </p:txBody>
      </p:sp>
      <p:sp>
        <p:nvSpPr>
          <p:cNvPr id="3" name="TextBox 3"/>
          <p:cNvSpPr txBox="1"/>
          <p:nvPr/>
        </p:nvSpPr>
        <p:spPr>
          <a:xfrm>
            <a:off x="1973945" y="3871168"/>
            <a:ext cx="13842395" cy="2132668"/>
          </a:xfrm>
          <a:prstGeom prst="rect">
            <a:avLst/>
          </a:prstGeom>
        </p:spPr>
        <p:txBody>
          <a:bodyPr lIns="0" tIns="0" rIns="0" bIns="0" rtlCol="0" anchor="t">
            <a:spAutoFit/>
          </a:bodyPr>
          <a:lstStyle/>
          <a:p>
            <a:pPr algn="ctr">
              <a:lnSpc>
                <a:spcPts val="16088"/>
              </a:lnSpc>
            </a:pPr>
            <a:r>
              <a:rPr lang="en-US" sz="16088" b="1">
                <a:solidFill>
                  <a:srgbClr val="000000"/>
                </a:solidFill>
                <a:latin typeface="Century Gothic Paneuropean Bold"/>
                <a:ea typeface="Century Gothic Paneuropean Bold"/>
                <a:cs typeface="Century Gothic Paneuropean Bold"/>
                <a:sym typeface="Century Gothic Paneuropean Bold"/>
              </a:rPr>
              <a:t>QNA</a:t>
            </a:r>
          </a:p>
        </p:txBody>
      </p:sp>
      <p:sp>
        <p:nvSpPr>
          <p:cNvPr id="4" name="Freeform 4"/>
          <p:cNvSpPr/>
          <p:nvPr/>
        </p:nvSpPr>
        <p:spPr>
          <a:xfrm rot="-1926393">
            <a:off x="-906768" y="6645229"/>
            <a:ext cx="4760541" cy="5226142"/>
          </a:xfrm>
          <a:custGeom>
            <a:avLst/>
            <a:gdLst/>
            <a:ahLst/>
            <a:cxnLst/>
            <a:rect l="l" t="t" r="r" b="b"/>
            <a:pathLst>
              <a:path w="4760541" h="5226142">
                <a:moveTo>
                  <a:pt x="0" y="0"/>
                </a:moveTo>
                <a:lnTo>
                  <a:pt x="4760540" y="0"/>
                </a:lnTo>
                <a:lnTo>
                  <a:pt x="4760540" y="5226142"/>
                </a:lnTo>
                <a:lnTo>
                  <a:pt x="0" y="522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8378548">
            <a:off x="14234247" y="-1365296"/>
            <a:ext cx="4760541" cy="5226142"/>
          </a:xfrm>
          <a:custGeom>
            <a:avLst/>
            <a:gdLst/>
            <a:ahLst/>
            <a:cxnLst/>
            <a:rect l="l" t="t" r="r" b="b"/>
            <a:pathLst>
              <a:path w="4760541" h="5226142">
                <a:moveTo>
                  <a:pt x="0" y="0"/>
                </a:moveTo>
                <a:lnTo>
                  <a:pt x="4760541" y="0"/>
                </a:lnTo>
                <a:lnTo>
                  <a:pt x="4760541" y="5226142"/>
                </a:lnTo>
                <a:lnTo>
                  <a:pt x="0" y="522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378180" y="352930"/>
            <a:ext cx="2346862" cy="2244454"/>
          </a:xfrm>
          <a:custGeom>
            <a:avLst/>
            <a:gdLst/>
            <a:ahLst/>
            <a:cxnLst/>
            <a:rect l="l" t="t" r="r" b="b"/>
            <a:pathLst>
              <a:path w="2346862" h="2244454">
                <a:moveTo>
                  <a:pt x="0" y="0"/>
                </a:moveTo>
                <a:lnTo>
                  <a:pt x="2346863" y="0"/>
                </a:lnTo>
                <a:lnTo>
                  <a:pt x="2346863" y="2244453"/>
                </a:lnTo>
                <a:lnTo>
                  <a:pt x="0" y="224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flipH="1" flipV="1">
            <a:off x="15479187" y="7643354"/>
            <a:ext cx="2346862" cy="2244454"/>
          </a:xfrm>
          <a:custGeom>
            <a:avLst/>
            <a:gdLst/>
            <a:ahLst/>
            <a:cxnLst/>
            <a:rect l="l" t="t" r="r" b="b"/>
            <a:pathLst>
              <a:path w="2346862" h="2244454">
                <a:moveTo>
                  <a:pt x="2346862" y="2244454"/>
                </a:moveTo>
                <a:lnTo>
                  <a:pt x="0" y="2244454"/>
                </a:lnTo>
                <a:lnTo>
                  <a:pt x="0" y="0"/>
                </a:lnTo>
                <a:lnTo>
                  <a:pt x="2346862" y="0"/>
                </a:lnTo>
                <a:lnTo>
                  <a:pt x="2346862" y="224445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5486400" y="4291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2">
              <a:alphaModFix amt="40000"/>
            </a:blip>
            <a:stretch>
              <a:fillRect/>
            </a:stretch>
          </a:blipFill>
        </p:spPr>
        <p:txBody>
          <a:bodyPr/>
          <a:lstStyle/>
          <a:p>
            <a:endParaRPr lang="en-IN"/>
          </a:p>
        </p:txBody>
      </p:sp>
      <p:sp>
        <p:nvSpPr>
          <p:cNvPr id="3" name="TextBox 3"/>
          <p:cNvSpPr txBox="1"/>
          <p:nvPr/>
        </p:nvSpPr>
        <p:spPr>
          <a:xfrm>
            <a:off x="1973945" y="3871168"/>
            <a:ext cx="13842395" cy="2132668"/>
          </a:xfrm>
          <a:prstGeom prst="rect">
            <a:avLst/>
          </a:prstGeom>
        </p:spPr>
        <p:txBody>
          <a:bodyPr lIns="0" tIns="0" rIns="0" bIns="0" rtlCol="0" anchor="t">
            <a:spAutoFit/>
          </a:bodyPr>
          <a:lstStyle/>
          <a:p>
            <a:pPr algn="ctr">
              <a:lnSpc>
                <a:spcPts val="16088"/>
              </a:lnSpc>
            </a:pPr>
            <a:r>
              <a:rPr lang="en-US" sz="16088" b="1">
                <a:solidFill>
                  <a:srgbClr val="000000"/>
                </a:solidFill>
                <a:latin typeface="Century Gothic Paneuropean Bold"/>
                <a:ea typeface="Century Gothic Paneuropean Bold"/>
                <a:cs typeface="Century Gothic Paneuropean Bold"/>
                <a:sym typeface="Century Gothic Paneuropean Bold"/>
              </a:rPr>
              <a:t>THANK YOU</a:t>
            </a:r>
          </a:p>
        </p:txBody>
      </p:sp>
      <p:sp>
        <p:nvSpPr>
          <p:cNvPr id="4" name="Freeform 4"/>
          <p:cNvSpPr/>
          <p:nvPr/>
        </p:nvSpPr>
        <p:spPr>
          <a:xfrm rot="-1926393">
            <a:off x="-906768" y="6645229"/>
            <a:ext cx="4760541" cy="5226142"/>
          </a:xfrm>
          <a:custGeom>
            <a:avLst/>
            <a:gdLst/>
            <a:ahLst/>
            <a:cxnLst/>
            <a:rect l="l" t="t" r="r" b="b"/>
            <a:pathLst>
              <a:path w="4760541" h="5226142">
                <a:moveTo>
                  <a:pt x="0" y="0"/>
                </a:moveTo>
                <a:lnTo>
                  <a:pt x="4760540" y="0"/>
                </a:lnTo>
                <a:lnTo>
                  <a:pt x="4760540" y="5226142"/>
                </a:lnTo>
                <a:lnTo>
                  <a:pt x="0" y="522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8378548">
            <a:off x="14234247" y="-1365296"/>
            <a:ext cx="4760541" cy="5226142"/>
          </a:xfrm>
          <a:custGeom>
            <a:avLst/>
            <a:gdLst/>
            <a:ahLst/>
            <a:cxnLst/>
            <a:rect l="l" t="t" r="r" b="b"/>
            <a:pathLst>
              <a:path w="4760541" h="5226142">
                <a:moveTo>
                  <a:pt x="0" y="0"/>
                </a:moveTo>
                <a:lnTo>
                  <a:pt x="4760541" y="0"/>
                </a:lnTo>
                <a:lnTo>
                  <a:pt x="4760541" y="5226142"/>
                </a:lnTo>
                <a:lnTo>
                  <a:pt x="0" y="522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378180" y="352930"/>
            <a:ext cx="2346862" cy="2244454"/>
          </a:xfrm>
          <a:custGeom>
            <a:avLst/>
            <a:gdLst/>
            <a:ahLst/>
            <a:cxnLst/>
            <a:rect l="l" t="t" r="r" b="b"/>
            <a:pathLst>
              <a:path w="2346862" h="2244454">
                <a:moveTo>
                  <a:pt x="0" y="0"/>
                </a:moveTo>
                <a:lnTo>
                  <a:pt x="2346863" y="0"/>
                </a:lnTo>
                <a:lnTo>
                  <a:pt x="2346863" y="2244453"/>
                </a:lnTo>
                <a:lnTo>
                  <a:pt x="0" y="224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flipH="1" flipV="1">
            <a:off x="15479187" y="7643354"/>
            <a:ext cx="2346862" cy="2244454"/>
          </a:xfrm>
          <a:custGeom>
            <a:avLst/>
            <a:gdLst/>
            <a:ahLst/>
            <a:cxnLst/>
            <a:rect l="l" t="t" r="r" b="b"/>
            <a:pathLst>
              <a:path w="2346862" h="2244454">
                <a:moveTo>
                  <a:pt x="2346862" y="2244454"/>
                </a:moveTo>
                <a:lnTo>
                  <a:pt x="0" y="2244454"/>
                </a:lnTo>
                <a:lnTo>
                  <a:pt x="0" y="0"/>
                </a:lnTo>
                <a:lnTo>
                  <a:pt x="2346862" y="0"/>
                </a:lnTo>
                <a:lnTo>
                  <a:pt x="2346862" y="224445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5486400" y="4291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0" y="4291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522779" y="1509597"/>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1000"/>
            </a:blip>
            <a:stretch>
              <a:fillRect/>
            </a:stretch>
          </a:blipFill>
          <a:ln cap="sq">
            <a:noFill/>
            <a:prstDash val="solid"/>
            <a:miter/>
          </a:ln>
        </p:spPr>
        <p:txBody>
          <a:bodyPr/>
          <a:lstStyle/>
          <a:p>
            <a:endParaRPr lang="en-IN"/>
          </a:p>
        </p:txBody>
      </p:sp>
      <p:sp>
        <p:nvSpPr>
          <p:cNvPr id="5" name="TextBox 5"/>
          <p:cNvSpPr txBox="1"/>
          <p:nvPr/>
        </p:nvSpPr>
        <p:spPr>
          <a:xfrm>
            <a:off x="4411370" y="1114425"/>
            <a:ext cx="9049021" cy="119380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PROBLEM STATEMENT</a:t>
            </a:r>
          </a:p>
        </p:txBody>
      </p:sp>
      <p:grpSp>
        <p:nvGrpSpPr>
          <p:cNvPr id="6" name="Group 6"/>
          <p:cNvGrpSpPr/>
          <p:nvPr/>
        </p:nvGrpSpPr>
        <p:grpSpPr>
          <a:xfrm>
            <a:off x="1085559" y="3631919"/>
            <a:ext cx="7850322" cy="5155921"/>
            <a:chOff x="0" y="0"/>
            <a:chExt cx="10467096" cy="6874561"/>
          </a:xfrm>
        </p:grpSpPr>
        <p:sp>
          <p:nvSpPr>
            <p:cNvPr id="7" name="Freeform 7"/>
            <p:cNvSpPr/>
            <p:nvPr/>
          </p:nvSpPr>
          <p:spPr>
            <a:xfrm>
              <a:off x="0" y="0"/>
              <a:ext cx="10467096" cy="3443630"/>
            </a:xfrm>
            <a:custGeom>
              <a:avLst/>
              <a:gdLst/>
              <a:ahLst/>
              <a:cxnLst/>
              <a:rect l="l" t="t" r="r" b="b"/>
              <a:pathLst>
                <a:path w="10467096" h="3443630">
                  <a:moveTo>
                    <a:pt x="0" y="0"/>
                  </a:moveTo>
                  <a:lnTo>
                    <a:pt x="10467096" y="0"/>
                  </a:lnTo>
                  <a:lnTo>
                    <a:pt x="10467096" y="3443630"/>
                  </a:lnTo>
                  <a:lnTo>
                    <a:pt x="0" y="3443630"/>
                  </a:lnTo>
                  <a:lnTo>
                    <a:pt x="0" y="0"/>
                  </a:lnTo>
                  <a:close/>
                </a:path>
              </a:pathLst>
            </a:custGeom>
            <a:blipFill>
              <a:blip r:embed="rId5">
                <a:alphaModFix amt="60000"/>
                <a:extLst>
                  <a:ext uri="{96DAC541-7B7A-43D3-8B79-37D633B846F1}">
                    <asvg:svgBlip xmlns:asvg="http://schemas.microsoft.com/office/drawing/2016/SVG/main" r:embed="rId6"/>
                  </a:ext>
                </a:extLst>
              </a:blip>
              <a:stretch>
                <a:fillRect b="-22975"/>
              </a:stretch>
            </a:blipFill>
          </p:spPr>
          <p:txBody>
            <a:bodyPr/>
            <a:lstStyle/>
            <a:p>
              <a:endParaRPr lang="en-IN"/>
            </a:p>
          </p:txBody>
        </p:sp>
        <p:sp>
          <p:nvSpPr>
            <p:cNvPr id="8" name="Freeform 8"/>
            <p:cNvSpPr/>
            <p:nvPr/>
          </p:nvSpPr>
          <p:spPr>
            <a:xfrm flipV="1">
              <a:off x="0" y="3430930"/>
              <a:ext cx="10467096" cy="3443630"/>
            </a:xfrm>
            <a:custGeom>
              <a:avLst/>
              <a:gdLst/>
              <a:ahLst/>
              <a:cxnLst/>
              <a:rect l="l" t="t" r="r" b="b"/>
              <a:pathLst>
                <a:path w="10467096" h="3443630">
                  <a:moveTo>
                    <a:pt x="0" y="3443631"/>
                  </a:moveTo>
                  <a:lnTo>
                    <a:pt x="10467096" y="3443631"/>
                  </a:lnTo>
                  <a:lnTo>
                    <a:pt x="10467096" y="0"/>
                  </a:lnTo>
                  <a:lnTo>
                    <a:pt x="0" y="0"/>
                  </a:lnTo>
                  <a:lnTo>
                    <a:pt x="0" y="3443631"/>
                  </a:lnTo>
                  <a:close/>
                </a:path>
              </a:pathLst>
            </a:custGeom>
            <a:blipFill>
              <a:blip r:embed="rId5">
                <a:alphaModFix amt="60000"/>
                <a:extLst>
                  <a:ext uri="{96DAC541-7B7A-43D3-8B79-37D633B846F1}">
                    <asvg:svgBlip xmlns:asvg="http://schemas.microsoft.com/office/drawing/2016/SVG/main" r:embed="rId6"/>
                  </a:ext>
                </a:extLst>
              </a:blip>
              <a:stretch>
                <a:fillRect b="-22975"/>
              </a:stretch>
            </a:blipFill>
          </p:spPr>
          <p:txBody>
            <a:bodyPr/>
            <a:lstStyle/>
            <a:p>
              <a:endParaRPr lang="en-IN"/>
            </a:p>
          </p:txBody>
        </p:sp>
      </p:grpSp>
      <p:sp>
        <p:nvSpPr>
          <p:cNvPr id="9" name="TextBox 9"/>
          <p:cNvSpPr txBox="1"/>
          <p:nvPr/>
        </p:nvSpPr>
        <p:spPr>
          <a:xfrm>
            <a:off x="1336133" y="3820093"/>
            <a:ext cx="7349173" cy="4612640"/>
          </a:xfrm>
          <a:prstGeom prst="rect">
            <a:avLst/>
          </a:prstGeom>
        </p:spPr>
        <p:txBody>
          <a:bodyPr lIns="0" tIns="0" rIns="0" bIns="0" rtlCol="0" anchor="t">
            <a:spAutoFit/>
          </a:bodyPr>
          <a:lstStyle/>
          <a:p>
            <a:pPr algn="just">
              <a:lnSpc>
                <a:spcPts val="4059"/>
              </a:lnSpc>
            </a:pPr>
            <a:r>
              <a:rPr lang="en-US" sz="2899" b="1">
                <a:solidFill>
                  <a:srgbClr val="000000"/>
                </a:solidFill>
                <a:latin typeface="Century Gothic Paneuropean Bold"/>
                <a:ea typeface="Century Gothic Paneuropean Bold"/>
                <a:cs typeface="Century Gothic Paneuropean Bold"/>
                <a:sym typeface="Century Gothic Paneuropean Bold"/>
              </a:rPr>
              <a:t>Problem Definition</a:t>
            </a:r>
          </a:p>
          <a:p>
            <a:pPr marL="626107" lvl="1" indent="-313054" algn="l">
              <a:lnSpc>
                <a:spcPts val="4059"/>
              </a:lnSpc>
              <a:buFont typeface="Arial"/>
              <a:buChar char="•"/>
            </a:pPr>
            <a:r>
              <a:rPr lang="en-US" sz="2899">
                <a:solidFill>
                  <a:srgbClr val="000000"/>
                </a:solidFill>
                <a:latin typeface="Century Gothic Paneuropean"/>
                <a:ea typeface="Century Gothic Paneuropean"/>
                <a:cs typeface="Century Gothic Paneuropean"/>
                <a:sym typeface="Century Gothic Paneuropean"/>
              </a:rPr>
              <a:t>Late diagnosis of diseases like Heart disease, Kidney Disease, Breast Cancer, and Liver Disease leads to severe health risks.</a:t>
            </a:r>
          </a:p>
          <a:p>
            <a:pPr marL="626107" lvl="1" indent="-313054" algn="just">
              <a:lnSpc>
                <a:spcPts val="4059"/>
              </a:lnSpc>
              <a:buFont typeface="Arial"/>
              <a:buChar char="•"/>
            </a:pPr>
            <a:r>
              <a:rPr lang="en-US" sz="2899">
                <a:solidFill>
                  <a:srgbClr val="000000"/>
                </a:solidFill>
                <a:latin typeface="Century Gothic Paneuropean"/>
                <a:ea typeface="Century Gothic Paneuropean"/>
                <a:cs typeface="Century Gothic Paneuropean"/>
                <a:sym typeface="Century Gothic Paneuropean"/>
              </a:rPr>
              <a:t>Traditional methods are slow, costly, and require expert interpretation.</a:t>
            </a:r>
          </a:p>
          <a:p>
            <a:pPr marL="626107" lvl="1" indent="-313054" algn="just">
              <a:lnSpc>
                <a:spcPts val="4059"/>
              </a:lnSpc>
              <a:buFont typeface="Arial"/>
              <a:buChar char="•"/>
            </a:pPr>
            <a:r>
              <a:rPr lang="en-US" sz="2899">
                <a:solidFill>
                  <a:srgbClr val="000000"/>
                </a:solidFill>
                <a:latin typeface="Century Gothic Paneuropean"/>
                <a:ea typeface="Century Gothic Paneuropean"/>
                <a:cs typeface="Century Gothic Paneuropean"/>
                <a:sym typeface="Century Gothic Paneuropean"/>
              </a:rPr>
              <a:t>Limited healthcare access in remote areas delays early detection.</a:t>
            </a:r>
          </a:p>
        </p:txBody>
      </p:sp>
      <p:grpSp>
        <p:nvGrpSpPr>
          <p:cNvPr id="10" name="Group 10"/>
          <p:cNvGrpSpPr/>
          <p:nvPr/>
        </p:nvGrpSpPr>
        <p:grpSpPr>
          <a:xfrm>
            <a:off x="9408978" y="3631919"/>
            <a:ext cx="7850322" cy="5155921"/>
            <a:chOff x="0" y="0"/>
            <a:chExt cx="10467096" cy="6874561"/>
          </a:xfrm>
        </p:grpSpPr>
        <p:sp>
          <p:nvSpPr>
            <p:cNvPr id="11" name="Freeform 11"/>
            <p:cNvSpPr/>
            <p:nvPr/>
          </p:nvSpPr>
          <p:spPr>
            <a:xfrm>
              <a:off x="0" y="0"/>
              <a:ext cx="10467096" cy="3443630"/>
            </a:xfrm>
            <a:custGeom>
              <a:avLst/>
              <a:gdLst/>
              <a:ahLst/>
              <a:cxnLst/>
              <a:rect l="l" t="t" r="r" b="b"/>
              <a:pathLst>
                <a:path w="10467096" h="3443630">
                  <a:moveTo>
                    <a:pt x="0" y="0"/>
                  </a:moveTo>
                  <a:lnTo>
                    <a:pt x="10467096" y="0"/>
                  </a:lnTo>
                  <a:lnTo>
                    <a:pt x="10467096" y="3443630"/>
                  </a:lnTo>
                  <a:lnTo>
                    <a:pt x="0" y="3443630"/>
                  </a:lnTo>
                  <a:lnTo>
                    <a:pt x="0" y="0"/>
                  </a:lnTo>
                  <a:close/>
                </a:path>
              </a:pathLst>
            </a:custGeom>
            <a:blipFill>
              <a:blip r:embed="rId5">
                <a:alphaModFix amt="60000"/>
                <a:extLst>
                  <a:ext uri="{96DAC541-7B7A-43D3-8B79-37D633B846F1}">
                    <asvg:svgBlip xmlns:asvg="http://schemas.microsoft.com/office/drawing/2016/SVG/main" r:embed="rId6"/>
                  </a:ext>
                </a:extLst>
              </a:blip>
              <a:stretch>
                <a:fillRect b="-22975"/>
              </a:stretch>
            </a:blipFill>
          </p:spPr>
          <p:txBody>
            <a:bodyPr/>
            <a:lstStyle/>
            <a:p>
              <a:endParaRPr lang="en-IN"/>
            </a:p>
          </p:txBody>
        </p:sp>
        <p:sp>
          <p:nvSpPr>
            <p:cNvPr id="12" name="Freeform 12"/>
            <p:cNvSpPr/>
            <p:nvPr/>
          </p:nvSpPr>
          <p:spPr>
            <a:xfrm flipV="1">
              <a:off x="0" y="3430930"/>
              <a:ext cx="10467096" cy="3443630"/>
            </a:xfrm>
            <a:custGeom>
              <a:avLst/>
              <a:gdLst/>
              <a:ahLst/>
              <a:cxnLst/>
              <a:rect l="l" t="t" r="r" b="b"/>
              <a:pathLst>
                <a:path w="10467096" h="3443630">
                  <a:moveTo>
                    <a:pt x="0" y="3443631"/>
                  </a:moveTo>
                  <a:lnTo>
                    <a:pt x="10467096" y="3443631"/>
                  </a:lnTo>
                  <a:lnTo>
                    <a:pt x="10467096" y="0"/>
                  </a:lnTo>
                  <a:lnTo>
                    <a:pt x="0" y="0"/>
                  </a:lnTo>
                  <a:lnTo>
                    <a:pt x="0" y="3443631"/>
                  </a:lnTo>
                  <a:close/>
                </a:path>
              </a:pathLst>
            </a:custGeom>
            <a:blipFill>
              <a:blip r:embed="rId5">
                <a:alphaModFix amt="60000"/>
                <a:extLst>
                  <a:ext uri="{96DAC541-7B7A-43D3-8B79-37D633B846F1}">
                    <asvg:svgBlip xmlns:asvg="http://schemas.microsoft.com/office/drawing/2016/SVG/main" r:embed="rId6"/>
                  </a:ext>
                </a:extLst>
              </a:blip>
              <a:stretch>
                <a:fillRect b="-22975"/>
              </a:stretch>
            </a:blipFill>
          </p:spPr>
          <p:txBody>
            <a:bodyPr/>
            <a:lstStyle/>
            <a:p>
              <a:endParaRPr lang="en-IN"/>
            </a:p>
          </p:txBody>
        </p:sp>
      </p:grpSp>
      <p:sp>
        <p:nvSpPr>
          <p:cNvPr id="13" name="TextBox 13"/>
          <p:cNvSpPr txBox="1"/>
          <p:nvPr/>
        </p:nvSpPr>
        <p:spPr>
          <a:xfrm>
            <a:off x="9659553" y="3969318"/>
            <a:ext cx="7349173" cy="4248150"/>
          </a:xfrm>
          <a:prstGeom prst="rect">
            <a:avLst/>
          </a:prstGeom>
        </p:spPr>
        <p:txBody>
          <a:bodyPr lIns="0" tIns="0" rIns="0" bIns="0" rtlCol="0" anchor="t">
            <a:spAutoFit/>
          </a:bodyPr>
          <a:lstStyle/>
          <a:p>
            <a:pPr algn="just">
              <a:lnSpc>
                <a:spcPts val="4200"/>
              </a:lnSpc>
            </a:pPr>
            <a:r>
              <a:rPr lang="en-US" sz="3000" b="1">
                <a:solidFill>
                  <a:srgbClr val="000000"/>
                </a:solidFill>
                <a:latin typeface="Century Gothic Paneuropean Bold"/>
                <a:ea typeface="Century Gothic Paneuropean Bold"/>
                <a:cs typeface="Century Gothic Paneuropean Bold"/>
                <a:sym typeface="Century Gothic Paneuropean Bold"/>
              </a:rPr>
              <a:t>Target Users</a:t>
            </a:r>
          </a:p>
          <a:p>
            <a:pPr marL="647703" lvl="1" indent="-323852" algn="just">
              <a:lnSpc>
                <a:spcPts val="4200"/>
              </a:lnSpc>
              <a:buFont typeface="Arial"/>
              <a:buChar char="•"/>
            </a:pPr>
            <a:r>
              <a:rPr lang="en-US" sz="3000">
                <a:solidFill>
                  <a:srgbClr val="000000"/>
                </a:solidFill>
                <a:latin typeface="Century Gothic Paneuropean"/>
                <a:ea typeface="Century Gothic Paneuropean"/>
                <a:cs typeface="Century Gothic Paneuropean"/>
                <a:sym typeface="Century Gothic Paneuropean"/>
              </a:rPr>
              <a:t> Doctors &amp; Hospitals – Decision support tool.</a:t>
            </a:r>
          </a:p>
          <a:p>
            <a:pPr marL="647703" lvl="1" indent="-323852" algn="just">
              <a:lnSpc>
                <a:spcPts val="4200"/>
              </a:lnSpc>
              <a:buFont typeface="Arial"/>
              <a:buChar char="•"/>
            </a:pPr>
            <a:r>
              <a:rPr lang="en-US" sz="3000">
                <a:solidFill>
                  <a:srgbClr val="000000"/>
                </a:solidFill>
                <a:latin typeface="Century Gothic Paneuropean"/>
                <a:ea typeface="Century Gothic Paneuropean"/>
                <a:cs typeface="Century Gothic Paneuropean"/>
                <a:sym typeface="Century Gothic Paneuropean"/>
              </a:rPr>
              <a:t> Patients &amp; Public – Early health assessment.</a:t>
            </a:r>
          </a:p>
          <a:p>
            <a:pPr marL="647703" lvl="1" indent="-323852" algn="just">
              <a:lnSpc>
                <a:spcPts val="4200"/>
              </a:lnSpc>
              <a:buFont typeface="Arial"/>
              <a:buChar char="•"/>
            </a:pPr>
            <a:r>
              <a:rPr lang="en-US" sz="3000">
                <a:solidFill>
                  <a:srgbClr val="000000"/>
                </a:solidFill>
                <a:latin typeface="Century Gothic Paneuropean"/>
                <a:ea typeface="Century Gothic Paneuropean"/>
                <a:cs typeface="Century Gothic Paneuropean"/>
                <a:sym typeface="Century Gothic Paneuropean"/>
              </a:rPr>
              <a:t> Researchers – Analyzing disease patterns.</a:t>
            </a:r>
          </a:p>
          <a:p>
            <a:pPr algn="just">
              <a:lnSpc>
                <a:spcPts val="4200"/>
              </a:lnSpc>
            </a:pPr>
            <a:endParaRPr lang="en-US" sz="3000">
              <a:solidFill>
                <a:srgbClr val="000000"/>
              </a:solidFill>
              <a:latin typeface="Century Gothic Paneuropean"/>
              <a:ea typeface="Century Gothic Paneuropean"/>
              <a:cs typeface="Century Gothic Paneuropean"/>
              <a:sym typeface="Century Gothic Paneurope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0" y="4291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675179" y="1661997"/>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1000"/>
            </a:blip>
            <a:stretch>
              <a:fillRect/>
            </a:stretch>
          </a:blipFill>
          <a:ln cap="sq">
            <a:noFill/>
            <a:prstDash val="solid"/>
            <a:miter/>
          </a:ln>
        </p:spPr>
        <p:txBody>
          <a:bodyPr/>
          <a:lstStyle/>
          <a:p>
            <a:endParaRPr lang="en-IN"/>
          </a:p>
        </p:txBody>
      </p:sp>
      <p:sp>
        <p:nvSpPr>
          <p:cNvPr id="5" name="TextBox 5"/>
          <p:cNvSpPr txBox="1"/>
          <p:nvPr/>
        </p:nvSpPr>
        <p:spPr>
          <a:xfrm>
            <a:off x="1520982" y="895350"/>
            <a:ext cx="15246036" cy="243205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EXISTING SYSTEM AND CHALLENGES &amp; LIMITATIONS</a:t>
            </a:r>
          </a:p>
        </p:txBody>
      </p:sp>
      <p:grpSp>
        <p:nvGrpSpPr>
          <p:cNvPr id="6" name="Group 6"/>
          <p:cNvGrpSpPr/>
          <p:nvPr/>
        </p:nvGrpSpPr>
        <p:grpSpPr>
          <a:xfrm>
            <a:off x="1085559" y="3631919"/>
            <a:ext cx="7850322" cy="5155921"/>
            <a:chOff x="0" y="0"/>
            <a:chExt cx="10467096" cy="6874561"/>
          </a:xfrm>
        </p:grpSpPr>
        <p:sp>
          <p:nvSpPr>
            <p:cNvPr id="7" name="Freeform 7"/>
            <p:cNvSpPr/>
            <p:nvPr/>
          </p:nvSpPr>
          <p:spPr>
            <a:xfrm>
              <a:off x="0" y="0"/>
              <a:ext cx="10467096" cy="3443630"/>
            </a:xfrm>
            <a:custGeom>
              <a:avLst/>
              <a:gdLst/>
              <a:ahLst/>
              <a:cxnLst/>
              <a:rect l="l" t="t" r="r" b="b"/>
              <a:pathLst>
                <a:path w="10467096" h="3443630">
                  <a:moveTo>
                    <a:pt x="0" y="0"/>
                  </a:moveTo>
                  <a:lnTo>
                    <a:pt x="10467096" y="0"/>
                  </a:lnTo>
                  <a:lnTo>
                    <a:pt x="10467096" y="3443630"/>
                  </a:lnTo>
                  <a:lnTo>
                    <a:pt x="0" y="3443630"/>
                  </a:lnTo>
                  <a:lnTo>
                    <a:pt x="0" y="0"/>
                  </a:lnTo>
                  <a:close/>
                </a:path>
              </a:pathLst>
            </a:custGeom>
            <a:blipFill>
              <a:blip r:embed="rId5">
                <a:alphaModFix amt="52200"/>
                <a:extLst>
                  <a:ext uri="{96DAC541-7B7A-43D3-8B79-37D633B846F1}">
                    <asvg:svgBlip xmlns:asvg="http://schemas.microsoft.com/office/drawing/2016/SVG/main" r:embed="rId6"/>
                  </a:ext>
                </a:extLst>
              </a:blip>
              <a:stretch>
                <a:fillRect b="-22975"/>
              </a:stretch>
            </a:blipFill>
          </p:spPr>
          <p:txBody>
            <a:bodyPr/>
            <a:lstStyle/>
            <a:p>
              <a:endParaRPr lang="en-IN"/>
            </a:p>
          </p:txBody>
        </p:sp>
        <p:sp>
          <p:nvSpPr>
            <p:cNvPr id="8" name="Freeform 8"/>
            <p:cNvSpPr/>
            <p:nvPr/>
          </p:nvSpPr>
          <p:spPr>
            <a:xfrm flipV="1">
              <a:off x="0" y="3430930"/>
              <a:ext cx="10467096" cy="3443630"/>
            </a:xfrm>
            <a:custGeom>
              <a:avLst/>
              <a:gdLst/>
              <a:ahLst/>
              <a:cxnLst/>
              <a:rect l="l" t="t" r="r" b="b"/>
              <a:pathLst>
                <a:path w="10467096" h="3443630">
                  <a:moveTo>
                    <a:pt x="0" y="3443631"/>
                  </a:moveTo>
                  <a:lnTo>
                    <a:pt x="10467096" y="3443631"/>
                  </a:lnTo>
                  <a:lnTo>
                    <a:pt x="10467096" y="0"/>
                  </a:lnTo>
                  <a:lnTo>
                    <a:pt x="0" y="0"/>
                  </a:lnTo>
                  <a:lnTo>
                    <a:pt x="0" y="3443631"/>
                  </a:lnTo>
                  <a:close/>
                </a:path>
              </a:pathLst>
            </a:custGeom>
            <a:blipFill>
              <a:blip r:embed="rId5">
                <a:alphaModFix amt="52200"/>
                <a:extLst>
                  <a:ext uri="{96DAC541-7B7A-43D3-8B79-37D633B846F1}">
                    <asvg:svgBlip xmlns:asvg="http://schemas.microsoft.com/office/drawing/2016/SVG/main" r:embed="rId6"/>
                  </a:ext>
                </a:extLst>
              </a:blip>
              <a:stretch>
                <a:fillRect b="-22975"/>
              </a:stretch>
            </a:blipFill>
          </p:spPr>
          <p:txBody>
            <a:bodyPr/>
            <a:lstStyle/>
            <a:p>
              <a:endParaRPr lang="en-IN"/>
            </a:p>
          </p:txBody>
        </p:sp>
      </p:grpSp>
      <p:sp>
        <p:nvSpPr>
          <p:cNvPr id="9" name="TextBox 9"/>
          <p:cNvSpPr txBox="1"/>
          <p:nvPr/>
        </p:nvSpPr>
        <p:spPr>
          <a:xfrm>
            <a:off x="1085559" y="3634778"/>
            <a:ext cx="7349173" cy="4939029"/>
          </a:xfrm>
          <a:prstGeom prst="rect">
            <a:avLst/>
          </a:prstGeom>
        </p:spPr>
        <p:txBody>
          <a:bodyPr lIns="0" tIns="0" rIns="0" bIns="0" rtlCol="0" anchor="t">
            <a:spAutoFit/>
          </a:bodyPr>
          <a:lstStyle/>
          <a:p>
            <a:pPr marL="604524" lvl="1" indent="-302262" algn="just">
              <a:lnSpc>
                <a:spcPts val="3920"/>
              </a:lnSpc>
              <a:buFont typeface="Arial"/>
              <a:buChar char="•"/>
            </a:pPr>
            <a:r>
              <a:rPr lang="en-US" sz="2800" b="1">
                <a:solidFill>
                  <a:srgbClr val="000000"/>
                </a:solidFill>
                <a:latin typeface="Century Gothic Paneuropean Bold"/>
                <a:ea typeface="Century Gothic Paneuropean Bold"/>
                <a:cs typeface="Century Gothic Paneuropean Bold"/>
                <a:sym typeface="Century Gothic Paneuropean Bold"/>
              </a:rPr>
              <a:t>Existing System</a:t>
            </a:r>
          </a:p>
          <a:p>
            <a:pPr marL="604524" lvl="1" indent="-302262" algn="just">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Traditional manual diagnosis relies on medical tests, doctor consultations, and physical examinations.</a:t>
            </a:r>
          </a:p>
          <a:p>
            <a:pPr marL="604524" lvl="1" indent="-302262" algn="just">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Lab tests &amp; imaging techniques (e.g., blood tests, biopsies, X-rays) are commonly used.</a:t>
            </a:r>
          </a:p>
          <a:p>
            <a:pPr marL="604524" lvl="1" indent="-302262" algn="just">
              <a:lnSpc>
                <a:spcPts val="3920"/>
              </a:lnSpc>
              <a:buFont typeface="Arial"/>
              <a:buChar char="•"/>
            </a:pPr>
            <a:r>
              <a:rPr lang="en-US" sz="2800">
                <a:solidFill>
                  <a:srgbClr val="000000"/>
                </a:solidFill>
                <a:latin typeface="Century Gothic Paneuropean"/>
                <a:ea typeface="Century Gothic Paneuropean"/>
                <a:cs typeface="Century Gothic Paneuropean"/>
                <a:sym typeface="Century Gothic Paneuropean"/>
              </a:rPr>
              <a:t>Requires specialist interpretation, which can be time-consuming and expensive.</a:t>
            </a:r>
          </a:p>
        </p:txBody>
      </p:sp>
      <p:grpSp>
        <p:nvGrpSpPr>
          <p:cNvPr id="10" name="Group 10"/>
          <p:cNvGrpSpPr/>
          <p:nvPr/>
        </p:nvGrpSpPr>
        <p:grpSpPr>
          <a:xfrm>
            <a:off x="9385148" y="3631919"/>
            <a:ext cx="7850322" cy="5155921"/>
            <a:chOff x="0" y="0"/>
            <a:chExt cx="10467096" cy="6874561"/>
          </a:xfrm>
        </p:grpSpPr>
        <p:sp>
          <p:nvSpPr>
            <p:cNvPr id="11" name="Freeform 11"/>
            <p:cNvSpPr/>
            <p:nvPr/>
          </p:nvSpPr>
          <p:spPr>
            <a:xfrm>
              <a:off x="0" y="0"/>
              <a:ext cx="10467096" cy="3443630"/>
            </a:xfrm>
            <a:custGeom>
              <a:avLst/>
              <a:gdLst/>
              <a:ahLst/>
              <a:cxnLst/>
              <a:rect l="l" t="t" r="r" b="b"/>
              <a:pathLst>
                <a:path w="10467096" h="3443630">
                  <a:moveTo>
                    <a:pt x="0" y="0"/>
                  </a:moveTo>
                  <a:lnTo>
                    <a:pt x="10467096" y="0"/>
                  </a:lnTo>
                  <a:lnTo>
                    <a:pt x="10467096" y="3443630"/>
                  </a:lnTo>
                  <a:lnTo>
                    <a:pt x="0" y="3443630"/>
                  </a:lnTo>
                  <a:lnTo>
                    <a:pt x="0" y="0"/>
                  </a:lnTo>
                  <a:close/>
                </a:path>
              </a:pathLst>
            </a:custGeom>
            <a:blipFill>
              <a:blip r:embed="rId5">
                <a:alphaModFix amt="52200"/>
                <a:extLst>
                  <a:ext uri="{96DAC541-7B7A-43D3-8B79-37D633B846F1}">
                    <asvg:svgBlip xmlns:asvg="http://schemas.microsoft.com/office/drawing/2016/SVG/main" r:embed="rId6"/>
                  </a:ext>
                </a:extLst>
              </a:blip>
              <a:stretch>
                <a:fillRect b="-22975"/>
              </a:stretch>
            </a:blipFill>
          </p:spPr>
          <p:txBody>
            <a:bodyPr/>
            <a:lstStyle/>
            <a:p>
              <a:endParaRPr lang="en-IN"/>
            </a:p>
          </p:txBody>
        </p:sp>
        <p:sp>
          <p:nvSpPr>
            <p:cNvPr id="12" name="Freeform 12"/>
            <p:cNvSpPr/>
            <p:nvPr/>
          </p:nvSpPr>
          <p:spPr>
            <a:xfrm flipV="1">
              <a:off x="0" y="3430930"/>
              <a:ext cx="10467096" cy="3443630"/>
            </a:xfrm>
            <a:custGeom>
              <a:avLst/>
              <a:gdLst/>
              <a:ahLst/>
              <a:cxnLst/>
              <a:rect l="l" t="t" r="r" b="b"/>
              <a:pathLst>
                <a:path w="10467096" h="3443630">
                  <a:moveTo>
                    <a:pt x="0" y="3443631"/>
                  </a:moveTo>
                  <a:lnTo>
                    <a:pt x="10467096" y="3443631"/>
                  </a:lnTo>
                  <a:lnTo>
                    <a:pt x="10467096" y="0"/>
                  </a:lnTo>
                  <a:lnTo>
                    <a:pt x="0" y="0"/>
                  </a:lnTo>
                  <a:lnTo>
                    <a:pt x="0" y="3443631"/>
                  </a:lnTo>
                  <a:close/>
                </a:path>
              </a:pathLst>
            </a:custGeom>
            <a:blipFill>
              <a:blip r:embed="rId5">
                <a:alphaModFix amt="48600"/>
                <a:extLst>
                  <a:ext uri="{96DAC541-7B7A-43D3-8B79-37D633B846F1}">
                    <asvg:svgBlip xmlns:asvg="http://schemas.microsoft.com/office/drawing/2016/SVG/main" r:embed="rId6"/>
                  </a:ext>
                </a:extLst>
              </a:blip>
              <a:stretch>
                <a:fillRect b="-22975"/>
              </a:stretch>
            </a:blipFill>
          </p:spPr>
          <p:txBody>
            <a:bodyPr/>
            <a:lstStyle/>
            <a:p>
              <a:endParaRPr lang="en-IN"/>
            </a:p>
          </p:txBody>
        </p:sp>
      </p:grpSp>
      <p:sp>
        <p:nvSpPr>
          <p:cNvPr id="13" name="TextBox 13"/>
          <p:cNvSpPr txBox="1"/>
          <p:nvPr/>
        </p:nvSpPr>
        <p:spPr>
          <a:xfrm>
            <a:off x="9434013" y="4055148"/>
            <a:ext cx="7349173" cy="4098290"/>
          </a:xfrm>
          <a:prstGeom prst="rect">
            <a:avLst/>
          </a:prstGeom>
        </p:spPr>
        <p:txBody>
          <a:bodyPr lIns="0" tIns="0" rIns="0" bIns="0" rtlCol="0" anchor="t">
            <a:spAutoFit/>
          </a:bodyPr>
          <a:lstStyle/>
          <a:p>
            <a:pPr marL="626114" lvl="1" indent="-313057" algn="just">
              <a:lnSpc>
                <a:spcPts val="4060"/>
              </a:lnSpc>
              <a:buFont typeface="Arial"/>
              <a:buChar char="•"/>
            </a:pPr>
            <a:r>
              <a:rPr lang="en-US" sz="2900">
                <a:solidFill>
                  <a:srgbClr val="000000"/>
                </a:solidFill>
                <a:latin typeface="Century Gothic Paneuropean"/>
                <a:ea typeface="Century Gothic Paneuropean"/>
                <a:cs typeface="Century Gothic Paneuropean"/>
                <a:sym typeface="Century Gothic Paneuropean"/>
              </a:rPr>
              <a:t> </a:t>
            </a:r>
            <a:r>
              <a:rPr lang="en-US" sz="2900" b="1">
                <a:solidFill>
                  <a:srgbClr val="000000"/>
                </a:solidFill>
                <a:latin typeface="Century Gothic Paneuropean Bold"/>
                <a:ea typeface="Century Gothic Paneuropean Bold"/>
                <a:cs typeface="Century Gothic Paneuropean Bold"/>
                <a:sym typeface="Century Gothic Paneuropean Bold"/>
              </a:rPr>
              <a:t>Challenges &amp; Limitations</a:t>
            </a:r>
          </a:p>
          <a:p>
            <a:pPr marL="626114" lvl="1" indent="-313057" algn="just">
              <a:lnSpc>
                <a:spcPts val="4060"/>
              </a:lnSpc>
              <a:buFont typeface="Arial"/>
              <a:buChar char="•"/>
            </a:pPr>
            <a:r>
              <a:rPr lang="en-US" sz="2900">
                <a:solidFill>
                  <a:srgbClr val="000000"/>
                </a:solidFill>
                <a:latin typeface="Century Gothic Paneuropean"/>
                <a:ea typeface="Century Gothic Paneuropean"/>
                <a:cs typeface="Century Gothic Paneuropean"/>
                <a:sym typeface="Century Gothic Paneuropean"/>
              </a:rPr>
              <a:t>Time-Consuming – Diagnosis can take days or weeks.</a:t>
            </a:r>
          </a:p>
          <a:p>
            <a:pPr marL="626114" lvl="1" indent="-313057" algn="just">
              <a:lnSpc>
                <a:spcPts val="4060"/>
              </a:lnSpc>
              <a:buFont typeface="Arial"/>
              <a:buChar char="•"/>
            </a:pPr>
            <a:r>
              <a:rPr lang="en-US" sz="2900">
                <a:solidFill>
                  <a:srgbClr val="000000"/>
                </a:solidFill>
                <a:latin typeface="Century Gothic Paneuropean"/>
                <a:ea typeface="Century Gothic Paneuropean"/>
                <a:cs typeface="Century Gothic Paneuropean"/>
                <a:sym typeface="Century Gothic Paneuropean"/>
              </a:rPr>
              <a:t>Human Errors – Misinterpretation of test results can lead to misdiagnosis.</a:t>
            </a:r>
          </a:p>
          <a:p>
            <a:pPr marL="626114" lvl="1" indent="-313057" algn="just">
              <a:lnSpc>
                <a:spcPts val="4060"/>
              </a:lnSpc>
              <a:buFont typeface="Arial"/>
              <a:buChar char="•"/>
            </a:pPr>
            <a:r>
              <a:rPr lang="en-US" sz="2900">
                <a:solidFill>
                  <a:srgbClr val="000000"/>
                </a:solidFill>
                <a:latin typeface="Century Gothic Paneuropean"/>
                <a:ea typeface="Century Gothic Paneuropean"/>
                <a:cs typeface="Century Gothic Paneuropean"/>
                <a:sym typeface="Century Gothic Paneuropean"/>
              </a:rPr>
              <a:t>Late Detection – Many diseases are diagnosed at advanced stages, reducing treatment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0" y="4291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4">
              <a:alphaModFix amt="40000"/>
            </a:blip>
            <a:stretch>
              <a:fillRect/>
            </a:stretch>
          </a:blipFill>
        </p:spPr>
        <p:txBody>
          <a:bodyPr/>
          <a:lstStyle/>
          <a:p>
            <a:endParaRPr lang="en-IN"/>
          </a:p>
        </p:txBody>
      </p:sp>
      <p:sp>
        <p:nvSpPr>
          <p:cNvPr id="5" name="TextBox 5"/>
          <p:cNvSpPr txBox="1"/>
          <p:nvPr/>
        </p:nvSpPr>
        <p:spPr>
          <a:xfrm>
            <a:off x="4737492" y="811581"/>
            <a:ext cx="8813016" cy="119380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PROPOSED SYSTEM</a:t>
            </a:r>
          </a:p>
        </p:txBody>
      </p:sp>
      <p:sp>
        <p:nvSpPr>
          <p:cNvPr id="6" name="TextBox 6"/>
          <p:cNvSpPr txBox="1"/>
          <p:nvPr/>
        </p:nvSpPr>
        <p:spPr>
          <a:xfrm>
            <a:off x="2978033" y="2393950"/>
            <a:ext cx="12331935" cy="3420110"/>
          </a:xfrm>
          <a:prstGeom prst="rect">
            <a:avLst/>
          </a:prstGeom>
        </p:spPr>
        <p:txBody>
          <a:bodyPr lIns="0" tIns="0" rIns="0" bIns="0" rtlCol="0" anchor="t">
            <a:spAutoFit/>
          </a:bodyPr>
          <a:lstStyle/>
          <a:p>
            <a:pPr algn="l">
              <a:lnSpc>
                <a:spcPts val="4900"/>
              </a:lnSpc>
            </a:pPr>
            <a:r>
              <a:rPr lang="en-US" sz="3500" b="1">
                <a:solidFill>
                  <a:srgbClr val="494848"/>
                </a:solidFill>
                <a:latin typeface="Century Gothic Paneuropean Bold"/>
                <a:ea typeface="Century Gothic Paneuropean Bold"/>
                <a:cs typeface="Century Gothic Paneuropean Bold"/>
                <a:sym typeface="Century Gothic Paneuropean Bold"/>
              </a:rPr>
              <a:t> Proposed System Features of the New System:</a:t>
            </a:r>
          </a:p>
          <a:p>
            <a:pPr marL="690884" lvl="1" indent="-345442" algn="l">
              <a:lnSpc>
                <a:spcPts val="4480"/>
              </a:lnSpc>
              <a:buFont typeface="Arial"/>
              <a:buChar char="•"/>
            </a:pPr>
            <a:r>
              <a:rPr lang="en-US" sz="3200">
                <a:solidFill>
                  <a:srgbClr val="000000"/>
                </a:solidFill>
                <a:latin typeface="Century Gothic Paneuropean"/>
                <a:ea typeface="Century Gothic Paneuropean"/>
                <a:cs typeface="Century Gothic Paneuropean"/>
                <a:sym typeface="Century Gothic Paneuropean"/>
              </a:rPr>
              <a:t>AI-powered disease prediction using machine learning.</a:t>
            </a:r>
          </a:p>
          <a:p>
            <a:pPr marL="690884" lvl="1" indent="-345442" algn="l">
              <a:lnSpc>
                <a:spcPts val="4480"/>
              </a:lnSpc>
              <a:buFont typeface="Arial"/>
              <a:buChar char="•"/>
            </a:pPr>
            <a:r>
              <a:rPr lang="en-US" sz="3200">
                <a:solidFill>
                  <a:srgbClr val="000000"/>
                </a:solidFill>
                <a:latin typeface="Century Gothic Paneuropean"/>
                <a:ea typeface="Century Gothic Paneuropean"/>
                <a:cs typeface="Century Gothic Paneuropean"/>
                <a:sym typeface="Century Gothic Paneuropean"/>
              </a:rPr>
              <a:t>Web-based interface for easy access.</a:t>
            </a:r>
          </a:p>
          <a:p>
            <a:pPr marL="690884" lvl="1" indent="-345442" algn="l">
              <a:lnSpc>
                <a:spcPts val="4480"/>
              </a:lnSpc>
              <a:buFont typeface="Arial"/>
              <a:buChar char="•"/>
            </a:pPr>
            <a:r>
              <a:rPr lang="en-US" sz="3200">
                <a:solidFill>
                  <a:srgbClr val="000000"/>
                </a:solidFill>
                <a:latin typeface="Century Gothic Paneuropean"/>
                <a:ea typeface="Century Gothic Paneuropean"/>
                <a:cs typeface="Century Gothic Paneuropean"/>
                <a:sym typeface="Century Gothic Paneuropean"/>
              </a:rPr>
              <a:t>Fast &amp; automated diagnosis with real-time results.</a:t>
            </a:r>
          </a:p>
          <a:p>
            <a:pPr marL="690884" lvl="1" indent="-345442" algn="l">
              <a:lnSpc>
                <a:spcPts val="4480"/>
              </a:lnSpc>
              <a:buFont typeface="Arial"/>
              <a:buChar char="•"/>
            </a:pPr>
            <a:r>
              <a:rPr lang="en-US" sz="3200">
                <a:solidFill>
                  <a:srgbClr val="000000"/>
                </a:solidFill>
                <a:latin typeface="Century Gothic Paneuropean"/>
                <a:ea typeface="Century Gothic Paneuropean"/>
                <a:cs typeface="Century Gothic Paneuropean"/>
                <a:sym typeface="Century Gothic Paneuropean"/>
              </a:rPr>
              <a:t>Improves early detection &amp; treatment outcomes</a:t>
            </a:r>
          </a:p>
          <a:p>
            <a:pPr algn="ctr">
              <a:lnSpc>
                <a:spcPts val="4480"/>
              </a:lnSpc>
            </a:pPr>
            <a:endParaRPr lang="en-US" sz="3200">
              <a:solidFill>
                <a:srgbClr val="000000"/>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2978033" y="5802898"/>
            <a:ext cx="12331935" cy="2839086"/>
          </a:xfrm>
          <a:prstGeom prst="rect">
            <a:avLst/>
          </a:prstGeom>
        </p:spPr>
        <p:txBody>
          <a:bodyPr lIns="0" tIns="0" rIns="0" bIns="0" rtlCol="0" anchor="t">
            <a:spAutoFit/>
          </a:bodyPr>
          <a:lstStyle/>
          <a:p>
            <a:pPr algn="l">
              <a:lnSpc>
                <a:spcPts val="4899"/>
              </a:lnSpc>
            </a:pPr>
            <a:r>
              <a:rPr lang="en-US" sz="3499" b="1">
                <a:solidFill>
                  <a:srgbClr val="494848"/>
                </a:solidFill>
                <a:latin typeface="Century Gothic Paneuropean Bold"/>
                <a:ea typeface="Century Gothic Paneuropean Bold"/>
                <a:cs typeface="Century Gothic Paneuropean Bold"/>
                <a:sym typeface="Century Gothic Paneuropean Bold"/>
              </a:rPr>
              <a:t>How It Solves the Problem</a:t>
            </a:r>
          </a:p>
          <a:p>
            <a:pPr marL="690876" lvl="1" indent="-345438" algn="l">
              <a:lnSpc>
                <a:spcPts val="4479"/>
              </a:lnSpc>
              <a:buFont typeface="Arial"/>
              <a:buChar char="•"/>
            </a:pPr>
            <a:r>
              <a:rPr lang="en-US" sz="3199">
                <a:solidFill>
                  <a:srgbClr val="000000"/>
                </a:solidFill>
                <a:latin typeface="Century Gothic Paneuropean"/>
                <a:ea typeface="Century Gothic Paneuropean"/>
                <a:cs typeface="Century Gothic Paneuropean"/>
                <a:sym typeface="Century Gothic Paneuropean"/>
              </a:rPr>
              <a:t>  Provides quick &amp; accurate disease detection.</a:t>
            </a:r>
          </a:p>
          <a:p>
            <a:pPr marL="690876" lvl="1" indent="-345438" algn="l">
              <a:lnSpc>
                <a:spcPts val="4479"/>
              </a:lnSpc>
              <a:buFont typeface="Arial"/>
              <a:buChar char="•"/>
            </a:pPr>
            <a:r>
              <a:rPr lang="en-US" sz="3199">
                <a:solidFill>
                  <a:srgbClr val="000000"/>
                </a:solidFill>
                <a:latin typeface="Century Gothic Paneuropean"/>
                <a:ea typeface="Century Gothic Paneuropean"/>
                <a:cs typeface="Century Gothic Paneuropean"/>
                <a:sym typeface="Century Gothic Paneuropean"/>
              </a:rPr>
              <a:t>  Eliminates dependency on specialists for initial screening.</a:t>
            </a:r>
          </a:p>
          <a:p>
            <a:pPr marL="690876" lvl="1" indent="-345438" algn="l">
              <a:lnSpc>
                <a:spcPts val="4479"/>
              </a:lnSpc>
              <a:buFont typeface="Arial"/>
              <a:buChar char="•"/>
            </a:pPr>
            <a:r>
              <a:rPr lang="en-US" sz="3199">
                <a:solidFill>
                  <a:srgbClr val="000000"/>
                </a:solidFill>
                <a:latin typeface="Century Gothic Paneuropean"/>
                <a:ea typeface="Century Gothic Paneuropean"/>
                <a:cs typeface="Century Gothic Paneuropean"/>
                <a:sym typeface="Century Gothic Paneuropean"/>
              </a:rPr>
              <a:t>  Accessible anytime, anywhere, reducing delays in diagnosis.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9668352"/>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0" y="4291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4680751" y="524761"/>
            <a:ext cx="9651346" cy="1127760"/>
          </a:xfrm>
          <a:prstGeom prst="rect">
            <a:avLst/>
          </a:prstGeom>
        </p:spPr>
        <p:txBody>
          <a:bodyPr lIns="0" tIns="0" rIns="0" bIns="0" rtlCol="0" anchor="t">
            <a:spAutoFit/>
          </a:bodyPr>
          <a:lstStyle/>
          <a:p>
            <a:pPr algn="ctr">
              <a:lnSpc>
                <a:spcPts val="9240"/>
              </a:lnSpc>
            </a:pPr>
            <a:r>
              <a:rPr lang="en-US" sz="6600" b="1">
                <a:solidFill>
                  <a:srgbClr val="000000"/>
                </a:solidFill>
                <a:latin typeface="Century Gothic Paneuropean Bold"/>
                <a:ea typeface="Century Gothic Paneuropean Bold"/>
                <a:cs typeface="Century Gothic Paneuropean Bold"/>
                <a:sym typeface="Century Gothic Paneuropean Bold"/>
              </a:rPr>
              <a:t>SYSTEM ARCHIETECTURE</a:t>
            </a:r>
          </a:p>
        </p:txBody>
      </p:sp>
      <p:sp>
        <p:nvSpPr>
          <p:cNvPr id="5" name="Freeform 5"/>
          <p:cNvSpPr/>
          <p:nvPr/>
        </p:nvSpPr>
        <p:spPr>
          <a:xfrm>
            <a:off x="9506424" y="2089150"/>
            <a:ext cx="8990318" cy="6770833"/>
          </a:xfrm>
          <a:custGeom>
            <a:avLst/>
            <a:gdLst/>
            <a:ahLst/>
            <a:cxnLst/>
            <a:rect l="l" t="t" r="r" b="b"/>
            <a:pathLst>
              <a:path w="8990318" h="6770833">
                <a:moveTo>
                  <a:pt x="0" y="0"/>
                </a:moveTo>
                <a:lnTo>
                  <a:pt x="8990318" y="0"/>
                </a:lnTo>
                <a:lnTo>
                  <a:pt x="8990318" y="6770833"/>
                </a:lnTo>
                <a:lnTo>
                  <a:pt x="0" y="6770833"/>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1668226" y="2032000"/>
            <a:ext cx="7349173" cy="7451090"/>
          </a:xfrm>
          <a:prstGeom prst="rect">
            <a:avLst/>
          </a:prstGeom>
        </p:spPr>
        <p:txBody>
          <a:bodyPr lIns="0" tIns="0" rIns="0" bIns="0" rtlCol="0" anchor="t">
            <a:spAutoFit/>
          </a:bodyPr>
          <a:lstStyle/>
          <a:p>
            <a:pPr marL="647703" lvl="1" indent="-323852" algn="just">
              <a:lnSpc>
                <a:spcPts val="4200"/>
              </a:lnSpc>
              <a:buFont typeface="Arial"/>
              <a:buChar char="•"/>
            </a:pPr>
            <a:r>
              <a:rPr lang="en-US" sz="3000">
                <a:solidFill>
                  <a:srgbClr val="000000"/>
                </a:solidFill>
                <a:latin typeface="Century Gothic Paneuropean"/>
                <a:ea typeface="Century Gothic Paneuropean"/>
                <a:cs typeface="Century Gothic Paneuropean"/>
                <a:sym typeface="Century Gothic Paneuropean"/>
              </a:rPr>
              <a:t>Flow of the System</a:t>
            </a:r>
          </a:p>
          <a:p>
            <a:pPr algn="just">
              <a:lnSpc>
                <a:spcPts val="3920"/>
              </a:lnSpc>
            </a:pPr>
            <a:endParaRPr lang="en-US" sz="3000">
              <a:solidFill>
                <a:srgbClr val="000000"/>
              </a:solidFill>
              <a:latin typeface="Century Gothic Paneuropean"/>
              <a:ea typeface="Century Gothic Paneuropean"/>
              <a:cs typeface="Century Gothic Paneuropean"/>
              <a:sym typeface="Century Gothic Paneuropean"/>
            </a:endParaRPr>
          </a:p>
          <a:p>
            <a:pPr algn="l">
              <a:lnSpc>
                <a:spcPts val="3920"/>
              </a:lnSpc>
            </a:pPr>
            <a:r>
              <a:rPr lang="en-US" sz="2800">
                <a:solidFill>
                  <a:srgbClr val="000000"/>
                </a:solidFill>
                <a:latin typeface="Century Gothic Paneuropean"/>
                <a:ea typeface="Century Gothic Paneuropean"/>
                <a:cs typeface="Century Gothic Paneuropean"/>
                <a:sym typeface="Century Gothic Paneuropean"/>
              </a:rPr>
              <a:t> 1️⃣ User Input → Patient enters medical     data via the frontend (HTML/CSS).</a:t>
            </a:r>
          </a:p>
          <a:p>
            <a:pPr algn="l">
              <a:lnSpc>
                <a:spcPts val="3920"/>
              </a:lnSpc>
            </a:pPr>
            <a:endParaRPr lang="en-US" sz="2800">
              <a:solidFill>
                <a:srgbClr val="000000"/>
              </a:solidFill>
              <a:latin typeface="Century Gothic Paneuropean"/>
              <a:ea typeface="Century Gothic Paneuropean"/>
              <a:cs typeface="Century Gothic Paneuropean"/>
              <a:sym typeface="Century Gothic Paneuropean"/>
            </a:endParaRPr>
          </a:p>
          <a:p>
            <a:pPr algn="l">
              <a:lnSpc>
                <a:spcPts val="3920"/>
              </a:lnSpc>
            </a:pPr>
            <a:r>
              <a:rPr lang="en-US" sz="2800">
                <a:solidFill>
                  <a:srgbClr val="000000"/>
                </a:solidFill>
                <a:latin typeface="Century Gothic Paneuropean"/>
                <a:ea typeface="Century Gothic Paneuropean"/>
                <a:cs typeface="Century Gothic Paneuropean"/>
                <a:sym typeface="Century Gothic Paneuropean"/>
              </a:rPr>
              <a:t> 2️⃣ Backend Processing → Data is sent to     the Flask API, which loads the appropriate ML model (Joblib).</a:t>
            </a:r>
          </a:p>
          <a:p>
            <a:pPr algn="l">
              <a:lnSpc>
                <a:spcPts val="3920"/>
              </a:lnSpc>
            </a:pPr>
            <a:endParaRPr lang="en-US" sz="2800">
              <a:solidFill>
                <a:srgbClr val="000000"/>
              </a:solidFill>
              <a:latin typeface="Century Gothic Paneuropean"/>
              <a:ea typeface="Century Gothic Paneuropean"/>
              <a:cs typeface="Century Gothic Paneuropean"/>
              <a:sym typeface="Century Gothic Paneuropean"/>
            </a:endParaRPr>
          </a:p>
          <a:p>
            <a:pPr algn="l">
              <a:lnSpc>
                <a:spcPts val="3920"/>
              </a:lnSpc>
            </a:pPr>
            <a:r>
              <a:rPr lang="en-US" sz="2800">
                <a:solidFill>
                  <a:srgbClr val="000000"/>
                </a:solidFill>
                <a:latin typeface="Century Gothic Paneuropean"/>
                <a:ea typeface="Century Gothic Paneuropean"/>
                <a:cs typeface="Century Gothic Paneuropean"/>
                <a:sym typeface="Century Gothic Paneuropean"/>
              </a:rPr>
              <a:t> 3️⃣ Prediction Generation → The trained model analyzes data and predicts the disease outcome.</a:t>
            </a:r>
          </a:p>
          <a:p>
            <a:pPr algn="l">
              <a:lnSpc>
                <a:spcPts val="3920"/>
              </a:lnSpc>
            </a:pPr>
            <a:endParaRPr lang="en-US" sz="2800">
              <a:solidFill>
                <a:srgbClr val="000000"/>
              </a:solidFill>
              <a:latin typeface="Century Gothic Paneuropean"/>
              <a:ea typeface="Century Gothic Paneuropean"/>
              <a:cs typeface="Century Gothic Paneuropean"/>
              <a:sym typeface="Century Gothic Paneuropean"/>
            </a:endParaRPr>
          </a:p>
          <a:p>
            <a:pPr algn="l">
              <a:lnSpc>
                <a:spcPts val="3920"/>
              </a:lnSpc>
            </a:pPr>
            <a:r>
              <a:rPr lang="en-US" sz="2800">
                <a:solidFill>
                  <a:srgbClr val="000000"/>
                </a:solidFill>
                <a:latin typeface="Century Gothic Paneuropean"/>
                <a:ea typeface="Century Gothic Paneuropean"/>
                <a:cs typeface="Century Gothic Paneuropean"/>
                <a:sym typeface="Century Gothic Paneuropean"/>
              </a:rPr>
              <a:t> 4️⃣ Result Display → The diagnosis result is sent back and shown on the frontend.</a:t>
            </a:r>
          </a:p>
        </p:txBody>
      </p:sp>
      <p:sp>
        <p:nvSpPr>
          <p:cNvPr id="7" name="Freeform 7"/>
          <p:cNvSpPr/>
          <p:nvPr/>
        </p:nvSpPr>
        <p:spPr>
          <a:xfrm>
            <a:off x="4215779" y="1509597"/>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5">
              <a:alphaModFix amt="41000"/>
            </a:blip>
            <a:stretch>
              <a:fillRect/>
            </a:stretch>
          </a:blipFill>
          <a:ln cap="sq">
            <a:noFill/>
            <a:prstDash val="solid"/>
            <a:miter/>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40008" y="1777931"/>
            <a:ext cx="13079929" cy="7890421"/>
          </a:xfrm>
          <a:custGeom>
            <a:avLst/>
            <a:gdLst/>
            <a:ahLst/>
            <a:cxnLst/>
            <a:rect l="l" t="t" r="r" b="b"/>
            <a:pathLst>
              <a:path w="13079929" h="7890421">
                <a:moveTo>
                  <a:pt x="0" y="0"/>
                </a:moveTo>
                <a:lnTo>
                  <a:pt x="13079929" y="0"/>
                </a:lnTo>
                <a:lnTo>
                  <a:pt x="13079929" y="7890421"/>
                </a:lnTo>
                <a:lnTo>
                  <a:pt x="0" y="7890421"/>
                </a:lnTo>
                <a:lnTo>
                  <a:pt x="0" y="0"/>
                </a:lnTo>
                <a:close/>
              </a:path>
            </a:pathLst>
          </a:custGeom>
          <a:blipFill>
            <a:blip r:embed="rId2">
              <a:alphaModFix amt="29000"/>
            </a:blip>
            <a:stretch>
              <a:fillRect t="-5477" r="-400" b="-5477"/>
            </a:stretch>
          </a:blipFill>
        </p:spPr>
        <p:txBody>
          <a:bodyPr/>
          <a:lstStyle/>
          <a:p>
            <a:endParaRPr lang="en-IN"/>
          </a:p>
        </p:txBody>
      </p:sp>
      <p:sp>
        <p:nvSpPr>
          <p:cNvPr id="3" name="TextBox 3"/>
          <p:cNvSpPr txBox="1"/>
          <p:nvPr/>
        </p:nvSpPr>
        <p:spPr>
          <a:xfrm>
            <a:off x="1368482" y="260281"/>
            <a:ext cx="15246036" cy="1193800"/>
          </a:xfrm>
          <a:prstGeom prst="rect">
            <a:avLst/>
          </a:prstGeom>
        </p:spPr>
        <p:txBody>
          <a:bodyPr lIns="0" tIns="0" rIns="0" bIns="0" rtlCol="0" anchor="t">
            <a:spAutoFit/>
          </a:bodyPr>
          <a:lstStyle/>
          <a:p>
            <a:pPr algn="ctr">
              <a:lnSpc>
                <a:spcPts val="9799"/>
              </a:lnSpc>
            </a:pPr>
            <a:r>
              <a:rPr lang="en-US" sz="6999" b="1">
                <a:solidFill>
                  <a:srgbClr val="000000"/>
                </a:solidFill>
                <a:latin typeface="Century Gothic Paneuropean Bold"/>
                <a:ea typeface="Century Gothic Paneuropean Bold"/>
                <a:cs typeface="Century Gothic Paneuropean Bold"/>
                <a:sym typeface="Century Gothic Paneuropean Bold"/>
              </a:rPr>
              <a:t> TECHNOLOGIES USED</a:t>
            </a:r>
          </a:p>
        </p:txBody>
      </p:sp>
      <p:sp>
        <p:nvSpPr>
          <p:cNvPr id="4" name="Freeform 4"/>
          <p:cNvSpPr/>
          <p:nvPr/>
        </p:nvSpPr>
        <p:spPr>
          <a:xfrm>
            <a:off x="770392" y="2619375"/>
            <a:ext cx="8221108" cy="2704710"/>
          </a:xfrm>
          <a:custGeom>
            <a:avLst/>
            <a:gdLst/>
            <a:ahLst/>
            <a:cxnLst/>
            <a:rect l="l" t="t" r="r" b="b"/>
            <a:pathLst>
              <a:path w="8221108" h="2704710">
                <a:moveTo>
                  <a:pt x="0" y="0"/>
                </a:moveTo>
                <a:lnTo>
                  <a:pt x="8221108" y="0"/>
                </a:lnTo>
                <a:lnTo>
                  <a:pt x="8221108" y="2704710"/>
                </a:lnTo>
                <a:lnTo>
                  <a:pt x="0" y="2704710"/>
                </a:lnTo>
                <a:lnTo>
                  <a:pt x="0" y="0"/>
                </a:lnTo>
                <a:close/>
              </a:path>
            </a:pathLst>
          </a:custGeom>
          <a:blipFill>
            <a:blip r:embed="rId3">
              <a:alphaModFix amt="29000"/>
              <a:extLst>
                <a:ext uri="{96DAC541-7B7A-43D3-8B79-37D633B846F1}">
                  <asvg:svgBlip xmlns:asvg="http://schemas.microsoft.com/office/drawing/2016/SVG/main" r:embed="rId4"/>
                </a:ext>
              </a:extLst>
            </a:blip>
            <a:stretch>
              <a:fillRect b="-22975"/>
            </a:stretch>
          </a:blipFill>
        </p:spPr>
        <p:txBody>
          <a:bodyPr/>
          <a:lstStyle/>
          <a:p>
            <a:endParaRPr lang="en-IN"/>
          </a:p>
        </p:txBody>
      </p:sp>
      <p:sp>
        <p:nvSpPr>
          <p:cNvPr id="5" name="Freeform 5"/>
          <p:cNvSpPr/>
          <p:nvPr/>
        </p:nvSpPr>
        <p:spPr>
          <a:xfrm flipV="1">
            <a:off x="3469470" y="5465078"/>
            <a:ext cx="11044059" cy="3633449"/>
          </a:xfrm>
          <a:custGeom>
            <a:avLst/>
            <a:gdLst/>
            <a:ahLst/>
            <a:cxnLst/>
            <a:rect l="l" t="t" r="r" b="b"/>
            <a:pathLst>
              <a:path w="11044059" h="3633449">
                <a:moveTo>
                  <a:pt x="0" y="3633449"/>
                </a:moveTo>
                <a:lnTo>
                  <a:pt x="11044059" y="3633449"/>
                </a:lnTo>
                <a:lnTo>
                  <a:pt x="11044059" y="0"/>
                </a:lnTo>
                <a:lnTo>
                  <a:pt x="0" y="0"/>
                </a:lnTo>
                <a:lnTo>
                  <a:pt x="0" y="3633449"/>
                </a:lnTo>
                <a:close/>
              </a:path>
            </a:pathLst>
          </a:custGeom>
          <a:blipFill>
            <a:blip r:embed="rId3">
              <a:alphaModFix amt="29000"/>
              <a:extLst>
                <a:ext uri="{96DAC541-7B7A-43D3-8B79-37D633B846F1}">
                  <asvg:svgBlip xmlns:asvg="http://schemas.microsoft.com/office/drawing/2016/SVG/main" r:embed="rId4"/>
                </a:ext>
              </a:extLst>
            </a:blip>
            <a:stretch>
              <a:fillRect b="-22975"/>
            </a:stretch>
          </a:blipFill>
        </p:spPr>
        <p:txBody>
          <a:bodyPr/>
          <a:lstStyle/>
          <a:p>
            <a:endParaRPr lang="en-IN"/>
          </a:p>
        </p:txBody>
      </p:sp>
      <p:sp>
        <p:nvSpPr>
          <p:cNvPr id="6" name="TextBox 6"/>
          <p:cNvSpPr txBox="1"/>
          <p:nvPr/>
        </p:nvSpPr>
        <p:spPr>
          <a:xfrm>
            <a:off x="1173431" y="2409130"/>
            <a:ext cx="7349173" cy="3105150"/>
          </a:xfrm>
          <a:prstGeom prst="rect">
            <a:avLst/>
          </a:prstGeom>
        </p:spPr>
        <p:txBody>
          <a:bodyPr lIns="0" tIns="0" rIns="0" bIns="0" rtlCol="0" anchor="t">
            <a:spAutoFit/>
          </a:bodyPr>
          <a:lstStyle/>
          <a:p>
            <a:pPr algn="just">
              <a:lnSpc>
                <a:spcPts val="4339"/>
              </a:lnSpc>
            </a:pPr>
            <a:r>
              <a:rPr lang="en-US" sz="3099" b="1">
                <a:solidFill>
                  <a:srgbClr val="000000"/>
                </a:solidFill>
                <a:latin typeface="Century Gothic Paneuropean Bold"/>
                <a:ea typeface="Century Gothic Paneuropean Bold"/>
                <a:cs typeface="Century Gothic Paneuropean Bold"/>
                <a:sym typeface="Century Gothic Paneuropean Bold"/>
              </a:rPr>
              <a:t>Programming Languages</a:t>
            </a:r>
          </a:p>
          <a:p>
            <a:pPr marL="626109" lvl="1" indent="-313054" algn="just">
              <a:lnSpc>
                <a:spcPts val="4059"/>
              </a:lnSpc>
              <a:buFont typeface="Arial"/>
              <a:buChar char="•"/>
            </a:pPr>
            <a:r>
              <a:rPr lang="en-US" sz="2899">
                <a:solidFill>
                  <a:srgbClr val="000000"/>
                </a:solidFill>
                <a:latin typeface="Century Gothic Paneuropean"/>
                <a:ea typeface="Century Gothic Paneuropean"/>
                <a:cs typeface="Century Gothic Paneuropean"/>
                <a:sym typeface="Century Gothic Paneuropean"/>
              </a:rPr>
              <a:t>Python – Used for backend and machine learning models</a:t>
            </a:r>
          </a:p>
          <a:p>
            <a:pPr marL="626109" lvl="1" indent="-313054" algn="l">
              <a:lnSpc>
                <a:spcPts val="4059"/>
              </a:lnSpc>
              <a:buFont typeface="Arial"/>
              <a:buChar char="•"/>
            </a:pPr>
            <a:r>
              <a:rPr lang="en-US" sz="2899">
                <a:solidFill>
                  <a:srgbClr val="000000"/>
                </a:solidFill>
                <a:latin typeface="Century Gothic Paneuropean"/>
                <a:ea typeface="Century Gothic Paneuropean"/>
                <a:cs typeface="Century Gothic Paneuropean"/>
                <a:sym typeface="Century Gothic Paneuropean"/>
              </a:rPr>
              <a:t>HTML, CSS(bootstrap) – Frontend design</a:t>
            </a:r>
          </a:p>
          <a:p>
            <a:pPr marL="626109" lvl="1" indent="-313054" algn="l">
              <a:lnSpc>
                <a:spcPts val="4059"/>
              </a:lnSpc>
              <a:buFont typeface="Arial"/>
              <a:buChar char="•"/>
            </a:pPr>
            <a:r>
              <a:rPr lang="en-US" sz="2899">
                <a:solidFill>
                  <a:srgbClr val="000000"/>
                </a:solidFill>
                <a:latin typeface="Century Gothic Paneuropean"/>
                <a:ea typeface="Century Gothic Paneuropean"/>
                <a:cs typeface="Century Gothic Paneuropean"/>
                <a:sym typeface="Century Gothic Paneuropean"/>
              </a:rPr>
              <a:t>java script</a:t>
            </a:r>
          </a:p>
        </p:txBody>
      </p:sp>
      <p:sp>
        <p:nvSpPr>
          <p:cNvPr id="7" name="Freeform 7"/>
          <p:cNvSpPr/>
          <p:nvPr/>
        </p:nvSpPr>
        <p:spPr>
          <a:xfrm>
            <a:off x="9144000" y="2560777"/>
            <a:ext cx="7850322" cy="2582723"/>
          </a:xfrm>
          <a:custGeom>
            <a:avLst/>
            <a:gdLst/>
            <a:ahLst/>
            <a:cxnLst/>
            <a:rect l="l" t="t" r="r" b="b"/>
            <a:pathLst>
              <a:path w="7850322" h="2582723">
                <a:moveTo>
                  <a:pt x="0" y="0"/>
                </a:moveTo>
                <a:lnTo>
                  <a:pt x="7850322" y="0"/>
                </a:lnTo>
                <a:lnTo>
                  <a:pt x="7850322" y="2582723"/>
                </a:lnTo>
                <a:lnTo>
                  <a:pt x="0" y="2582723"/>
                </a:lnTo>
                <a:lnTo>
                  <a:pt x="0" y="0"/>
                </a:lnTo>
                <a:close/>
              </a:path>
            </a:pathLst>
          </a:custGeom>
          <a:blipFill>
            <a:blip r:embed="rId3">
              <a:alphaModFix amt="29000"/>
              <a:extLst>
                <a:ext uri="{96DAC541-7B7A-43D3-8B79-37D633B846F1}">
                  <asvg:svgBlip xmlns:asvg="http://schemas.microsoft.com/office/drawing/2016/SVG/main" r:embed="rId4"/>
                </a:ext>
              </a:extLst>
            </a:blip>
            <a:stretch>
              <a:fillRect b="-22975"/>
            </a:stretch>
          </a:blipFill>
        </p:spPr>
        <p:txBody>
          <a:bodyPr/>
          <a:lstStyle/>
          <a:p>
            <a:endParaRPr lang="en-IN"/>
          </a:p>
        </p:txBody>
      </p:sp>
      <p:sp>
        <p:nvSpPr>
          <p:cNvPr id="8" name="TextBox 8"/>
          <p:cNvSpPr txBox="1"/>
          <p:nvPr/>
        </p:nvSpPr>
        <p:spPr>
          <a:xfrm>
            <a:off x="9645149" y="2552700"/>
            <a:ext cx="7349173" cy="2590800"/>
          </a:xfrm>
          <a:prstGeom prst="rect">
            <a:avLst/>
          </a:prstGeom>
        </p:spPr>
        <p:txBody>
          <a:bodyPr lIns="0" tIns="0" rIns="0" bIns="0" rtlCol="0" anchor="t">
            <a:spAutoFit/>
          </a:bodyPr>
          <a:lstStyle/>
          <a:p>
            <a:pPr algn="just">
              <a:lnSpc>
                <a:spcPts val="4340"/>
              </a:lnSpc>
            </a:pPr>
            <a:r>
              <a:rPr lang="en-US" sz="3100" b="1">
                <a:solidFill>
                  <a:srgbClr val="000000"/>
                </a:solidFill>
                <a:latin typeface="Century Gothic Paneuropean Bold"/>
                <a:ea typeface="Century Gothic Paneuropean Bold"/>
                <a:cs typeface="Century Gothic Paneuropean Bold"/>
                <a:sym typeface="Century Gothic Paneuropean Bold"/>
              </a:rPr>
              <a:t>Other Tools &amp; APIs</a:t>
            </a:r>
          </a:p>
          <a:p>
            <a:pPr marL="626114" lvl="1" indent="-313057" algn="just">
              <a:lnSpc>
                <a:spcPts val="4060"/>
              </a:lnSpc>
              <a:buFont typeface="Arial"/>
              <a:buChar char="•"/>
            </a:pPr>
            <a:r>
              <a:rPr lang="en-US" sz="2900">
                <a:solidFill>
                  <a:srgbClr val="000000"/>
                </a:solidFill>
                <a:latin typeface="Century Gothic Paneuropean"/>
                <a:ea typeface="Century Gothic Paneuropean"/>
                <a:cs typeface="Century Gothic Paneuropean"/>
                <a:sym typeface="Century Gothic Paneuropean"/>
              </a:rPr>
              <a:t>Flask API – For communication between frontend and backend</a:t>
            </a:r>
          </a:p>
          <a:p>
            <a:pPr marL="626114" lvl="1" indent="-313057" algn="just">
              <a:lnSpc>
                <a:spcPts val="4060"/>
              </a:lnSpc>
              <a:buFont typeface="Arial"/>
              <a:buChar char="•"/>
            </a:pPr>
            <a:r>
              <a:rPr lang="en-US" sz="2900">
                <a:solidFill>
                  <a:srgbClr val="000000"/>
                </a:solidFill>
                <a:latin typeface="Century Gothic Paneuropean"/>
                <a:ea typeface="Century Gothic Paneuropean"/>
                <a:cs typeface="Century Gothic Paneuropean"/>
                <a:sym typeface="Century Gothic Paneuropean"/>
              </a:rPr>
              <a:t>NumPy &amp; Matplotlib – Data handling and visualization</a:t>
            </a:r>
          </a:p>
        </p:txBody>
      </p:sp>
      <p:sp>
        <p:nvSpPr>
          <p:cNvPr id="9" name="TextBox 9"/>
          <p:cNvSpPr txBox="1"/>
          <p:nvPr/>
        </p:nvSpPr>
        <p:spPr>
          <a:xfrm>
            <a:off x="5316913" y="5466655"/>
            <a:ext cx="7349173" cy="3582670"/>
          </a:xfrm>
          <a:prstGeom prst="rect">
            <a:avLst/>
          </a:prstGeom>
        </p:spPr>
        <p:txBody>
          <a:bodyPr lIns="0" tIns="0" rIns="0" bIns="0" rtlCol="0" anchor="t">
            <a:spAutoFit/>
          </a:bodyPr>
          <a:lstStyle/>
          <a:p>
            <a:pPr algn="l">
              <a:lnSpc>
                <a:spcPts val="4199"/>
              </a:lnSpc>
            </a:pPr>
            <a:r>
              <a:rPr lang="en-US" sz="2999" b="1">
                <a:solidFill>
                  <a:srgbClr val="000000"/>
                </a:solidFill>
                <a:latin typeface="Century Gothic Paneuropean Bold"/>
                <a:ea typeface="Century Gothic Paneuropean Bold"/>
                <a:cs typeface="Century Gothic Paneuropean Bold"/>
                <a:sym typeface="Century Gothic Paneuropean Bold"/>
              </a:rPr>
              <a:t> Frameworks &amp; Libraries</a:t>
            </a:r>
          </a:p>
          <a:p>
            <a:pPr algn="l">
              <a:lnSpc>
                <a:spcPts val="4059"/>
              </a:lnSpc>
            </a:pPr>
            <a:r>
              <a:rPr lang="en-US" sz="2899">
                <a:solidFill>
                  <a:srgbClr val="000000"/>
                </a:solidFill>
                <a:latin typeface="Century Gothic Paneuropean"/>
                <a:ea typeface="Century Gothic Paneuropean"/>
                <a:cs typeface="Century Gothic Paneuropean"/>
                <a:sym typeface="Century Gothic Paneuropean"/>
              </a:rPr>
              <a:t> ✔ </a:t>
            </a:r>
            <a:r>
              <a:rPr lang="en-US" sz="2899" b="1">
                <a:solidFill>
                  <a:srgbClr val="000000"/>
                </a:solidFill>
                <a:latin typeface="Century Gothic Paneuropean Bold"/>
                <a:ea typeface="Century Gothic Paneuropean Bold"/>
                <a:cs typeface="Century Gothic Paneuropean Bold"/>
                <a:sym typeface="Century Gothic Paneuropean Bold"/>
              </a:rPr>
              <a:t>Flask</a:t>
            </a:r>
            <a:r>
              <a:rPr lang="en-US" sz="2899">
                <a:solidFill>
                  <a:srgbClr val="000000"/>
                </a:solidFill>
                <a:latin typeface="Century Gothic Paneuropean"/>
                <a:ea typeface="Century Gothic Paneuropean"/>
                <a:cs typeface="Century Gothic Paneuropean"/>
                <a:sym typeface="Century Gothic Paneuropean"/>
              </a:rPr>
              <a:t> – Backend framework to connect frontend and ML models</a:t>
            </a:r>
          </a:p>
          <a:p>
            <a:pPr algn="l">
              <a:lnSpc>
                <a:spcPts val="4059"/>
              </a:lnSpc>
            </a:pPr>
            <a:r>
              <a:rPr lang="en-US" sz="2899">
                <a:solidFill>
                  <a:srgbClr val="000000"/>
                </a:solidFill>
                <a:latin typeface="Century Gothic Paneuropean"/>
                <a:ea typeface="Century Gothic Paneuropean"/>
                <a:cs typeface="Century Gothic Paneuropean"/>
                <a:sym typeface="Century Gothic Paneuropean"/>
              </a:rPr>
              <a:t> ✔ </a:t>
            </a:r>
            <a:r>
              <a:rPr lang="en-US" sz="2899" b="1">
                <a:solidFill>
                  <a:srgbClr val="000000"/>
                </a:solidFill>
                <a:latin typeface="Century Gothic Paneuropean Bold"/>
                <a:ea typeface="Century Gothic Paneuropean Bold"/>
                <a:cs typeface="Century Gothic Paneuropean Bold"/>
                <a:sym typeface="Century Gothic Paneuropean Bold"/>
              </a:rPr>
              <a:t>Scikit-learn &amp; Pandas</a:t>
            </a:r>
            <a:r>
              <a:rPr lang="en-US" sz="2899">
                <a:solidFill>
                  <a:srgbClr val="000000"/>
                </a:solidFill>
                <a:latin typeface="Century Gothic Paneuropean"/>
                <a:ea typeface="Century Gothic Paneuropean"/>
                <a:cs typeface="Century Gothic Paneuropean"/>
                <a:sym typeface="Century Gothic Paneuropean"/>
              </a:rPr>
              <a:t> – Machine learning and data processing</a:t>
            </a:r>
          </a:p>
          <a:p>
            <a:pPr algn="l">
              <a:lnSpc>
                <a:spcPts val="4059"/>
              </a:lnSpc>
            </a:pPr>
            <a:r>
              <a:rPr lang="en-US" sz="2899">
                <a:solidFill>
                  <a:srgbClr val="000000"/>
                </a:solidFill>
                <a:latin typeface="Century Gothic Paneuropean"/>
                <a:ea typeface="Century Gothic Paneuropean"/>
                <a:cs typeface="Century Gothic Paneuropean"/>
                <a:sym typeface="Century Gothic Paneuropean"/>
              </a:rPr>
              <a:t> ✔ </a:t>
            </a:r>
            <a:r>
              <a:rPr lang="en-US" sz="2899" b="1">
                <a:solidFill>
                  <a:srgbClr val="000000"/>
                </a:solidFill>
                <a:latin typeface="Century Gothic Paneuropean Bold"/>
                <a:ea typeface="Century Gothic Paneuropean Bold"/>
                <a:cs typeface="Century Gothic Paneuropean Bold"/>
                <a:sym typeface="Century Gothic Paneuropean Bold"/>
              </a:rPr>
              <a:t>Joblib </a:t>
            </a:r>
            <a:r>
              <a:rPr lang="en-US" sz="2899">
                <a:solidFill>
                  <a:srgbClr val="000000"/>
                </a:solidFill>
                <a:latin typeface="Century Gothic Paneuropean"/>
                <a:ea typeface="Century Gothic Paneuropean"/>
                <a:cs typeface="Century Gothic Paneuropean"/>
                <a:sym typeface="Century Gothic Paneuropean"/>
              </a:rPr>
              <a:t>– Model serialization and storage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4488" y="1247775"/>
            <a:ext cx="8585821" cy="7748703"/>
          </a:xfrm>
          <a:custGeom>
            <a:avLst/>
            <a:gdLst/>
            <a:ahLst/>
            <a:cxnLst/>
            <a:rect l="l" t="t" r="r" b="b"/>
            <a:pathLst>
              <a:path w="8585821" h="7748703">
                <a:moveTo>
                  <a:pt x="0" y="0"/>
                </a:moveTo>
                <a:lnTo>
                  <a:pt x="8585821" y="0"/>
                </a:lnTo>
                <a:lnTo>
                  <a:pt x="8585821" y="7748703"/>
                </a:lnTo>
                <a:lnTo>
                  <a:pt x="0" y="7748703"/>
                </a:lnTo>
                <a:lnTo>
                  <a:pt x="0" y="0"/>
                </a:lnTo>
                <a:close/>
              </a:path>
            </a:pathLst>
          </a:custGeom>
          <a:blipFill>
            <a:blip r:embed="rId2">
              <a:alphaModFix amt="40000"/>
            </a:blip>
            <a:stretch>
              <a:fillRect/>
            </a:stretch>
          </a:blipFill>
        </p:spPr>
        <p:txBody>
          <a:bodyPr/>
          <a:lstStyle/>
          <a:p>
            <a:endParaRPr lang="en-IN"/>
          </a:p>
        </p:txBody>
      </p:sp>
      <p:sp>
        <p:nvSpPr>
          <p:cNvPr id="3" name="TextBox 3"/>
          <p:cNvSpPr txBox="1"/>
          <p:nvPr/>
        </p:nvSpPr>
        <p:spPr>
          <a:xfrm>
            <a:off x="2096201" y="3472335"/>
            <a:ext cx="13842395" cy="4171018"/>
          </a:xfrm>
          <a:prstGeom prst="rect">
            <a:avLst/>
          </a:prstGeom>
        </p:spPr>
        <p:txBody>
          <a:bodyPr lIns="0" tIns="0" rIns="0" bIns="0" rtlCol="0" anchor="t">
            <a:spAutoFit/>
          </a:bodyPr>
          <a:lstStyle/>
          <a:p>
            <a:pPr algn="ctr">
              <a:lnSpc>
                <a:spcPts val="16088"/>
              </a:lnSpc>
            </a:pPr>
            <a:r>
              <a:rPr lang="en-US" sz="16088" b="1">
                <a:solidFill>
                  <a:srgbClr val="000000"/>
                </a:solidFill>
                <a:latin typeface="Century Gothic Paneuropean Bold"/>
                <a:ea typeface="Century Gothic Paneuropean Bold"/>
                <a:cs typeface="Century Gothic Paneuropean Bold"/>
                <a:sym typeface="Century Gothic Paneuropean Bold"/>
              </a:rPr>
              <a:t>MODULE OF THE PROJECT</a:t>
            </a:r>
          </a:p>
        </p:txBody>
      </p:sp>
      <p:sp>
        <p:nvSpPr>
          <p:cNvPr id="4" name="Freeform 4"/>
          <p:cNvSpPr/>
          <p:nvPr/>
        </p:nvSpPr>
        <p:spPr>
          <a:xfrm rot="-1926393">
            <a:off x="6573" y="7419606"/>
            <a:ext cx="2452122" cy="2691950"/>
          </a:xfrm>
          <a:custGeom>
            <a:avLst/>
            <a:gdLst/>
            <a:ahLst/>
            <a:cxnLst/>
            <a:rect l="l" t="t" r="r" b="b"/>
            <a:pathLst>
              <a:path w="2452122" h="2691950">
                <a:moveTo>
                  <a:pt x="0" y="0"/>
                </a:moveTo>
                <a:lnTo>
                  <a:pt x="2452122" y="0"/>
                </a:lnTo>
                <a:lnTo>
                  <a:pt x="2452122" y="2691950"/>
                </a:lnTo>
                <a:lnTo>
                  <a:pt x="0" y="269195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378180" y="352930"/>
            <a:ext cx="2346862" cy="2244454"/>
          </a:xfrm>
          <a:custGeom>
            <a:avLst/>
            <a:gdLst/>
            <a:ahLst/>
            <a:cxnLst/>
            <a:rect l="l" t="t" r="r" b="b"/>
            <a:pathLst>
              <a:path w="2346862" h="2244454">
                <a:moveTo>
                  <a:pt x="0" y="0"/>
                </a:moveTo>
                <a:lnTo>
                  <a:pt x="2346863" y="0"/>
                </a:lnTo>
                <a:lnTo>
                  <a:pt x="2346863" y="2244453"/>
                </a:lnTo>
                <a:lnTo>
                  <a:pt x="0" y="2244453"/>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flipH="1" flipV="1">
            <a:off x="15479187" y="7643354"/>
            <a:ext cx="2346862" cy="2244454"/>
          </a:xfrm>
          <a:custGeom>
            <a:avLst/>
            <a:gdLst/>
            <a:ahLst/>
            <a:cxnLst/>
            <a:rect l="l" t="t" r="r" b="b"/>
            <a:pathLst>
              <a:path w="2346862" h="2244454">
                <a:moveTo>
                  <a:pt x="2346862" y="2244454"/>
                </a:moveTo>
                <a:lnTo>
                  <a:pt x="0" y="2244454"/>
                </a:lnTo>
                <a:lnTo>
                  <a:pt x="0" y="0"/>
                </a:lnTo>
                <a:lnTo>
                  <a:pt x="2346862" y="0"/>
                </a:lnTo>
                <a:lnTo>
                  <a:pt x="2346862" y="2244454"/>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rot="-1926393">
            <a:off x="15521390" y="392459"/>
            <a:ext cx="2966542" cy="3256682"/>
          </a:xfrm>
          <a:custGeom>
            <a:avLst/>
            <a:gdLst/>
            <a:ahLst/>
            <a:cxnLst/>
            <a:rect l="l" t="t" r="r" b="b"/>
            <a:pathLst>
              <a:path w="2966542" h="3256682">
                <a:moveTo>
                  <a:pt x="0" y="0"/>
                </a:moveTo>
                <a:lnTo>
                  <a:pt x="2966541" y="0"/>
                </a:lnTo>
                <a:lnTo>
                  <a:pt x="2966541" y="3256683"/>
                </a:lnTo>
                <a:lnTo>
                  <a:pt x="0" y="3256683"/>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5359799" y="977808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5359799" y="352930"/>
            <a:ext cx="7315200" cy="219456"/>
          </a:xfrm>
          <a:custGeom>
            <a:avLst/>
            <a:gdLst/>
            <a:ahLst/>
            <a:cxnLst/>
            <a:rect l="l" t="t" r="r" b="b"/>
            <a:pathLst>
              <a:path w="7315200" h="219456">
                <a:moveTo>
                  <a:pt x="0" y="0"/>
                </a:moveTo>
                <a:lnTo>
                  <a:pt x="7315200" y="0"/>
                </a:lnTo>
                <a:lnTo>
                  <a:pt x="7315200" y="219456"/>
                </a:lnTo>
                <a:lnTo>
                  <a:pt x="0" y="2194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7049" y="416601"/>
            <a:ext cx="9715832" cy="4726899"/>
          </a:xfrm>
          <a:custGeom>
            <a:avLst/>
            <a:gdLst/>
            <a:ahLst/>
            <a:cxnLst/>
            <a:rect l="l" t="t" r="r" b="b"/>
            <a:pathLst>
              <a:path w="9715832" h="4726899">
                <a:moveTo>
                  <a:pt x="0" y="0"/>
                </a:moveTo>
                <a:lnTo>
                  <a:pt x="9715832" y="0"/>
                </a:lnTo>
                <a:lnTo>
                  <a:pt x="9715832" y="4726899"/>
                </a:lnTo>
                <a:lnTo>
                  <a:pt x="0" y="4726899"/>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7661163" y="5349492"/>
            <a:ext cx="9574287" cy="4638568"/>
          </a:xfrm>
          <a:custGeom>
            <a:avLst/>
            <a:gdLst/>
            <a:ahLst/>
            <a:cxnLst/>
            <a:rect l="l" t="t" r="r" b="b"/>
            <a:pathLst>
              <a:path w="9574287" h="4638568">
                <a:moveTo>
                  <a:pt x="0" y="0"/>
                </a:moveTo>
                <a:lnTo>
                  <a:pt x="9574287" y="0"/>
                </a:lnTo>
                <a:lnTo>
                  <a:pt x="9574287" y="4638568"/>
                </a:lnTo>
                <a:lnTo>
                  <a:pt x="0" y="4638568"/>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8185509" y="2427797"/>
            <a:ext cx="9651346" cy="1127760"/>
          </a:xfrm>
          <a:prstGeom prst="rect">
            <a:avLst/>
          </a:prstGeom>
        </p:spPr>
        <p:txBody>
          <a:bodyPr lIns="0" tIns="0" rIns="0" bIns="0" rtlCol="0" anchor="t">
            <a:spAutoFit/>
          </a:bodyPr>
          <a:lstStyle/>
          <a:p>
            <a:pPr algn="ctr">
              <a:lnSpc>
                <a:spcPts val="9240"/>
              </a:lnSpc>
            </a:pPr>
            <a:r>
              <a:rPr lang="en-US" sz="6600" b="1">
                <a:solidFill>
                  <a:srgbClr val="000000"/>
                </a:solidFill>
                <a:latin typeface="Century Gothic Paneuropean Bold"/>
                <a:ea typeface="Century Gothic Paneuropean Bold"/>
                <a:cs typeface="Century Gothic Paneuropean Bold"/>
                <a:sym typeface="Century Gothic Paneuropean Bold"/>
              </a:rPr>
              <a:t>DASHBOARD</a:t>
            </a:r>
          </a:p>
        </p:txBody>
      </p:sp>
      <p:sp>
        <p:nvSpPr>
          <p:cNvPr id="5" name="Freeform 5"/>
          <p:cNvSpPr/>
          <p:nvPr/>
        </p:nvSpPr>
        <p:spPr>
          <a:xfrm>
            <a:off x="10799575" y="1246762"/>
            <a:ext cx="4004050" cy="3613655"/>
          </a:xfrm>
          <a:custGeom>
            <a:avLst/>
            <a:gdLst/>
            <a:ahLst/>
            <a:cxnLst/>
            <a:rect l="l" t="t" r="r" b="b"/>
            <a:pathLst>
              <a:path w="4004050" h="3613655">
                <a:moveTo>
                  <a:pt x="0" y="0"/>
                </a:moveTo>
                <a:lnTo>
                  <a:pt x="4004050" y="0"/>
                </a:lnTo>
                <a:lnTo>
                  <a:pt x="4004050" y="3613655"/>
                </a:lnTo>
                <a:lnTo>
                  <a:pt x="0" y="3613655"/>
                </a:lnTo>
                <a:lnTo>
                  <a:pt x="0" y="0"/>
                </a:lnTo>
                <a:close/>
              </a:path>
            </a:pathLst>
          </a:custGeom>
          <a:blipFill>
            <a:blip r:embed="rId4">
              <a:alphaModFix amt="40000"/>
            </a:blip>
            <a:stretch>
              <a:fillRect/>
            </a:stretch>
          </a:blipFill>
        </p:spPr>
        <p:txBody>
          <a:bodyPr/>
          <a:lstStyle/>
          <a:p>
            <a:endParaRPr lang="en-IN"/>
          </a:p>
        </p:txBody>
      </p:sp>
      <p:sp>
        <p:nvSpPr>
          <p:cNvPr id="6" name="Freeform 6"/>
          <p:cNvSpPr/>
          <p:nvPr/>
        </p:nvSpPr>
        <p:spPr>
          <a:xfrm>
            <a:off x="1677956" y="5861949"/>
            <a:ext cx="4004050" cy="3613655"/>
          </a:xfrm>
          <a:custGeom>
            <a:avLst/>
            <a:gdLst/>
            <a:ahLst/>
            <a:cxnLst/>
            <a:rect l="l" t="t" r="r" b="b"/>
            <a:pathLst>
              <a:path w="4004050" h="3613655">
                <a:moveTo>
                  <a:pt x="0" y="0"/>
                </a:moveTo>
                <a:lnTo>
                  <a:pt x="4004050" y="0"/>
                </a:lnTo>
                <a:lnTo>
                  <a:pt x="4004050" y="3613655"/>
                </a:lnTo>
                <a:lnTo>
                  <a:pt x="0" y="3613655"/>
                </a:lnTo>
                <a:lnTo>
                  <a:pt x="0" y="0"/>
                </a:lnTo>
                <a:close/>
              </a:path>
            </a:pathLst>
          </a:custGeom>
          <a:blipFill>
            <a:blip r:embed="rId4">
              <a:alphaModFix amt="40000"/>
            </a:blip>
            <a:stretch>
              <a:fillRect/>
            </a:stretch>
          </a:blipFill>
        </p:spPr>
        <p:txBody>
          <a:bodyPr/>
          <a:lstStyle/>
          <a:p>
            <a:endParaRPr lang="en-IN"/>
          </a:p>
        </p:txBody>
      </p:sp>
      <p:sp>
        <p:nvSpPr>
          <p:cNvPr id="7" name="TextBox 7"/>
          <p:cNvSpPr txBox="1"/>
          <p:nvPr/>
        </p:nvSpPr>
        <p:spPr>
          <a:xfrm>
            <a:off x="-1145692" y="7071559"/>
            <a:ext cx="9651346" cy="2516505"/>
          </a:xfrm>
          <a:prstGeom prst="rect">
            <a:avLst/>
          </a:prstGeom>
        </p:spPr>
        <p:txBody>
          <a:bodyPr lIns="0" tIns="0" rIns="0" bIns="0" rtlCol="0" anchor="t">
            <a:spAutoFit/>
          </a:bodyPr>
          <a:lstStyle/>
          <a:p>
            <a:pPr algn="ctr">
              <a:lnSpc>
                <a:spcPts val="6719"/>
              </a:lnSpc>
            </a:pPr>
            <a:r>
              <a:rPr lang="en-US" sz="4800" b="1">
                <a:solidFill>
                  <a:srgbClr val="000000"/>
                </a:solidFill>
                <a:latin typeface="Century Gothic Paneuropean Bold"/>
                <a:ea typeface="Century Gothic Paneuropean Bold"/>
                <a:cs typeface="Century Gothic Paneuropean Bold"/>
                <a:sym typeface="Century Gothic Paneuropean Bold"/>
              </a:rPr>
              <a:t> DISEASE SELECTION &amp;</a:t>
            </a:r>
          </a:p>
          <a:p>
            <a:pPr algn="ctr">
              <a:lnSpc>
                <a:spcPts val="6719"/>
              </a:lnSpc>
            </a:pPr>
            <a:r>
              <a:rPr lang="en-US" sz="4800" b="1">
                <a:solidFill>
                  <a:srgbClr val="000000"/>
                </a:solidFill>
                <a:latin typeface="Century Gothic Paneuropean Bold"/>
                <a:ea typeface="Century Gothic Paneuropean Bold"/>
                <a:cs typeface="Century Gothic Paneuropean Bold"/>
                <a:sym typeface="Century Gothic Paneuropean Bold"/>
              </a:rPr>
              <a:t>INPUT</a:t>
            </a:r>
          </a:p>
          <a:p>
            <a:pPr algn="ctr">
              <a:lnSpc>
                <a:spcPts val="6719"/>
              </a:lnSpc>
            </a:pPr>
            <a:endParaRPr lang="en-US" sz="4800" b="1">
              <a:solidFill>
                <a:srgbClr val="000000"/>
              </a:solidFill>
              <a:latin typeface="Century Gothic Paneuropean Bold"/>
              <a:ea typeface="Century Gothic Paneuropean Bold"/>
              <a:cs typeface="Century Gothic Paneuropean Bold"/>
              <a:sym typeface="Century Gothic Paneuropean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1013</Words>
  <Application>Microsoft Office PowerPoint</Application>
  <PresentationFormat>Custom</PresentationFormat>
  <Paragraphs>117</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DM Sans Bold</vt:lpstr>
      <vt:lpstr>Century Gothic Paneuropean Bold</vt:lpstr>
      <vt:lpstr>DM Sans</vt:lpstr>
      <vt:lpstr>Dynapuff SemiCondensed</vt:lpstr>
      <vt:lpstr>Arial</vt:lpstr>
      <vt:lpstr>Dynapuff Condensed</vt:lpstr>
      <vt:lpstr>Century Gothic Paneuropean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dc:title>
  <cp:lastModifiedBy>Mr. ROHIT TEMKAR BCA22284</cp:lastModifiedBy>
  <cp:revision>2</cp:revision>
  <dcterms:created xsi:type="dcterms:W3CDTF">2006-08-16T00:00:00Z</dcterms:created>
  <dcterms:modified xsi:type="dcterms:W3CDTF">2025-04-01T03:40:52Z</dcterms:modified>
  <dc:identifier>DAGjMAfXdPQ</dc:identifier>
</cp:coreProperties>
</file>